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01B6"/>
    <a:srgbClr val="009900"/>
    <a:srgbClr val="D60093"/>
    <a:srgbClr val="00FF00"/>
    <a:srgbClr val="F9FF01"/>
    <a:srgbClr val="F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78" d="100"/>
          <a:sy n="78" d="100"/>
        </p:scale>
        <p:origin x="-11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698B88-2946-4ECB-8A76-1102FD139DA7}"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C5972-38C5-4F00-96BC-5C6AD0F094F2}" type="slidenum">
              <a:rPr lang="en-US" smtClean="0"/>
              <a:t>‹#›</a:t>
            </a:fld>
            <a:endParaRPr lang="en-US"/>
          </a:p>
        </p:txBody>
      </p:sp>
    </p:spTree>
    <p:extLst>
      <p:ext uri="{BB962C8B-B14F-4D97-AF65-F5344CB8AC3E}">
        <p14:creationId xmlns:p14="http://schemas.microsoft.com/office/powerpoint/2010/main" val="253729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98B88-2946-4ECB-8A76-1102FD139DA7}"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C5972-38C5-4F00-96BC-5C6AD0F094F2}" type="slidenum">
              <a:rPr lang="en-US" smtClean="0"/>
              <a:t>‹#›</a:t>
            </a:fld>
            <a:endParaRPr lang="en-US"/>
          </a:p>
        </p:txBody>
      </p:sp>
    </p:spTree>
    <p:extLst>
      <p:ext uri="{BB962C8B-B14F-4D97-AF65-F5344CB8AC3E}">
        <p14:creationId xmlns:p14="http://schemas.microsoft.com/office/powerpoint/2010/main" val="343288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98B88-2946-4ECB-8A76-1102FD139DA7}"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C5972-38C5-4F00-96BC-5C6AD0F094F2}" type="slidenum">
              <a:rPr lang="en-US" smtClean="0"/>
              <a:t>‹#›</a:t>
            </a:fld>
            <a:endParaRPr lang="en-US"/>
          </a:p>
        </p:txBody>
      </p:sp>
    </p:spTree>
    <p:extLst>
      <p:ext uri="{BB962C8B-B14F-4D97-AF65-F5344CB8AC3E}">
        <p14:creationId xmlns:p14="http://schemas.microsoft.com/office/powerpoint/2010/main" val="60898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98B88-2946-4ECB-8A76-1102FD139DA7}"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C5972-38C5-4F00-96BC-5C6AD0F094F2}" type="slidenum">
              <a:rPr lang="en-US" smtClean="0"/>
              <a:t>‹#›</a:t>
            </a:fld>
            <a:endParaRPr lang="en-US"/>
          </a:p>
        </p:txBody>
      </p:sp>
    </p:spTree>
    <p:extLst>
      <p:ext uri="{BB962C8B-B14F-4D97-AF65-F5344CB8AC3E}">
        <p14:creationId xmlns:p14="http://schemas.microsoft.com/office/powerpoint/2010/main" val="216873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98B88-2946-4ECB-8A76-1102FD139DA7}"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C5972-38C5-4F00-96BC-5C6AD0F094F2}" type="slidenum">
              <a:rPr lang="en-US" smtClean="0"/>
              <a:t>‹#›</a:t>
            </a:fld>
            <a:endParaRPr lang="en-US"/>
          </a:p>
        </p:txBody>
      </p:sp>
    </p:spTree>
    <p:extLst>
      <p:ext uri="{BB962C8B-B14F-4D97-AF65-F5344CB8AC3E}">
        <p14:creationId xmlns:p14="http://schemas.microsoft.com/office/powerpoint/2010/main" val="411179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698B88-2946-4ECB-8A76-1102FD139DA7}"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C5972-38C5-4F00-96BC-5C6AD0F094F2}" type="slidenum">
              <a:rPr lang="en-US" smtClean="0"/>
              <a:t>‹#›</a:t>
            </a:fld>
            <a:endParaRPr lang="en-US"/>
          </a:p>
        </p:txBody>
      </p:sp>
    </p:spTree>
    <p:extLst>
      <p:ext uri="{BB962C8B-B14F-4D97-AF65-F5344CB8AC3E}">
        <p14:creationId xmlns:p14="http://schemas.microsoft.com/office/powerpoint/2010/main" val="160380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698B88-2946-4ECB-8A76-1102FD139DA7}" type="datetimeFigureOut">
              <a:rPr lang="en-US" smtClean="0"/>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DC5972-38C5-4F00-96BC-5C6AD0F094F2}" type="slidenum">
              <a:rPr lang="en-US" smtClean="0"/>
              <a:t>‹#›</a:t>
            </a:fld>
            <a:endParaRPr lang="en-US"/>
          </a:p>
        </p:txBody>
      </p:sp>
    </p:spTree>
    <p:extLst>
      <p:ext uri="{BB962C8B-B14F-4D97-AF65-F5344CB8AC3E}">
        <p14:creationId xmlns:p14="http://schemas.microsoft.com/office/powerpoint/2010/main" val="428223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698B88-2946-4ECB-8A76-1102FD139DA7}" type="datetimeFigureOut">
              <a:rPr lang="en-US" smtClean="0"/>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DC5972-38C5-4F00-96BC-5C6AD0F094F2}" type="slidenum">
              <a:rPr lang="en-US" smtClean="0"/>
              <a:t>‹#›</a:t>
            </a:fld>
            <a:endParaRPr lang="en-US"/>
          </a:p>
        </p:txBody>
      </p:sp>
    </p:spTree>
    <p:extLst>
      <p:ext uri="{BB962C8B-B14F-4D97-AF65-F5344CB8AC3E}">
        <p14:creationId xmlns:p14="http://schemas.microsoft.com/office/powerpoint/2010/main" val="216811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98B88-2946-4ECB-8A76-1102FD139DA7}" type="datetimeFigureOut">
              <a:rPr lang="en-US" smtClean="0"/>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DC5972-38C5-4F00-96BC-5C6AD0F094F2}" type="slidenum">
              <a:rPr lang="en-US" smtClean="0"/>
              <a:t>‹#›</a:t>
            </a:fld>
            <a:endParaRPr lang="en-US"/>
          </a:p>
        </p:txBody>
      </p:sp>
    </p:spTree>
    <p:extLst>
      <p:ext uri="{BB962C8B-B14F-4D97-AF65-F5344CB8AC3E}">
        <p14:creationId xmlns:p14="http://schemas.microsoft.com/office/powerpoint/2010/main" val="173486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98B88-2946-4ECB-8A76-1102FD139DA7}"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C5972-38C5-4F00-96BC-5C6AD0F094F2}" type="slidenum">
              <a:rPr lang="en-US" smtClean="0"/>
              <a:t>‹#›</a:t>
            </a:fld>
            <a:endParaRPr lang="en-US"/>
          </a:p>
        </p:txBody>
      </p:sp>
    </p:spTree>
    <p:extLst>
      <p:ext uri="{BB962C8B-B14F-4D97-AF65-F5344CB8AC3E}">
        <p14:creationId xmlns:p14="http://schemas.microsoft.com/office/powerpoint/2010/main" val="36388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98B88-2946-4ECB-8A76-1102FD139DA7}"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C5972-38C5-4F00-96BC-5C6AD0F094F2}" type="slidenum">
              <a:rPr lang="en-US" smtClean="0"/>
              <a:t>‹#›</a:t>
            </a:fld>
            <a:endParaRPr lang="en-US"/>
          </a:p>
        </p:txBody>
      </p:sp>
    </p:spTree>
    <p:extLst>
      <p:ext uri="{BB962C8B-B14F-4D97-AF65-F5344CB8AC3E}">
        <p14:creationId xmlns:p14="http://schemas.microsoft.com/office/powerpoint/2010/main" val="92956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8B88-2946-4ECB-8A76-1102FD139DA7}" type="datetimeFigureOut">
              <a:rPr lang="en-US" smtClean="0"/>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C5972-38C5-4F00-96BC-5C6AD0F094F2}" type="slidenum">
              <a:rPr lang="en-US" smtClean="0"/>
              <a:t>‹#›</a:t>
            </a:fld>
            <a:endParaRPr lang="en-US"/>
          </a:p>
        </p:txBody>
      </p:sp>
    </p:spTree>
    <p:extLst>
      <p:ext uri="{BB962C8B-B14F-4D97-AF65-F5344CB8AC3E}">
        <p14:creationId xmlns:p14="http://schemas.microsoft.com/office/powerpoint/2010/main" val="3737883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history.com/videos/d-day-deception#allied-advance-stalls-at-normand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upload.wikimedia.org/wikipedia/commons/d/d7/Messerschmitt_Bf_109G-2.jpg" TargetMode="External"/><Relationship Id="rId13" Type="http://schemas.openxmlformats.org/officeDocument/2006/relationships/hyperlink" Target="http://www.dailyworldfacts.com/d-day-facts/" TargetMode="External"/><Relationship Id="rId3" Type="http://schemas.openxmlformats.org/officeDocument/2006/relationships/hyperlink" Target="http://www.fiddlersgreen.net/vehicles/Panzer-PzIII-Tank/IMAGES/Panzer-III-WWII-Nazi-Tank-Title.jpg" TargetMode="External"/><Relationship Id="rId7" Type="http://schemas.openxmlformats.org/officeDocument/2006/relationships/hyperlink" Target="http://4.bp.blogspot.com/-rgiYD8L7P5M/Tt0OtipKFmI/AAAAAAAAPhE/O-fWIfNF5xA/s1600/Luftwaffe.jpg" TargetMode="External"/><Relationship Id="rId12" Type="http://schemas.openxmlformats.org/officeDocument/2006/relationships/hyperlink" Target="http://th02.deviantart.net/fs71/300W/i/2012/154/2/8/world_war_2__operation_overlord_by_titanicfan1000-d525zu6.jpg" TargetMode="External"/><Relationship Id="rId2" Type="http://schemas.openxmlformats.org/officeDocument/2006/relationships/hyperlink" Target="http://upload.wikimedia.org/wikipedia/commons/thumb/f/f1/World_War_II_Casualties2.svg/830px-World_War_II_Casualties2.svg.png" TargetMode="External"/><Relationship Id="rId1" Type="http://schemas.openxmlformats.org/officeDocument/2006/relationships/slideLayout" Target="../slideLayouts/slideLayout2.xml"/><Relationship Id="rId6" Type="http://schemas.openxmlformats.org/officeDocument/2006/relationships/hyperlink" Target="http://upload.wikimedia.org/wikipedia/en/archive/d/db/20111126142107!Adolf_Hitler_in_Paris_1940.jpg" TargetMode="External"/><Relationship Id="rId11" Type="http://schemas.openxmlformats.org/officeDocument/2006/relationships/hyperlink" Target="http://www.toptenz.net/wp-content/uploads/2011/08/Stalingrad.jpg" TargetMode="External"/><Relationship Id="rId5" Type="http://schemas.openxmlformats.org/officeDocument/2006/relationships/hyperlink" Target="http://www.winstonchurchill.org/learn/speeches/quotations" TargetMode="External"/><Relationship Id="rId10" Type="http://schemas.openxmlformats.org/officeDocument/2006/relationships/hyperlink" Target="http://upload.wikimedia.org/wikipedia/commons/thumb/3/36/Operation_Barbarossa_corrected_border.png/250px-Operation_Barbarossa_corrected_border.png" TargetMode="External"/><Relationship Id="rId4" Type="http://schemas.openxmlformats.org/officeDocument/2006/relationships/hyperlink" Target="http://news.bbc.co.uk/olmedia/1715000/images/_1719931_churchill_gall.jpg" TargetMode="External"/><Relationship Id="rId9" Type="http://schemas.openxmlformats.org/officeDocument/2006/relationships/hyperlink" Target="http://madmikesamerica.com/wp-content/uploads/2012/08/erwin_rommel_the_desert_fox_by_grgo1408-d4qu1om.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003iC7VZmYc"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49"/>
            <a:ext cx="7772400" cy="838200"/>
          </a:xfrm>
        </p:spPr>
        <p:txBody>
          <a:bodyPr/>
          <a:lstStyle/>
          <a:p>
            <a:r>
              <a:rPr lang="en-US" dirty="0" smtClean="0"/>
              <a:t>World War II</a:t>
            </a:r>
            <a:endParaRPr lang="en-US" dirty="0"/>
          </a:p>
        </p:txBody>
      </p:sp>
      <p:sp>
        <p:nvSpPr>
          <p:cNvPr id="3" name="Subtitle 2"/>
          <p:cNvSpPr>
            <a:spLocks noGrp="1"/>
          </p:cNvSpPr>
          <p:nvPr>
            <p:ph type="subTitle" idx="1"/>
          </p:nvPr>
        </p:nvSpPr>
        <p:spPr>
          <a:xfrm>
            <a:off x="1371600" y="5715000"/>
            <a:ext cx="6400800" cy="762000"/>
          </a:xfrm>
        </p:spPr>
        <p:txBody>
          <a:bodyPr/>
          <a:lstStyle/>
          <a:p>
            <a:r>
              <a:rPr lang="en-US" smtClean="0"/>
              <a:t>The European Course</a:t>
            </a:r>
            <a:endParaRPr lang="en-US" dirty="0"/>
          </a:p>
        </p:txBody>
      </p:sp>
      <p:pic>
        <p:nvPicPr>
          <p:cNvPr id="1026" name="Picture 2" descr="http://upload.wikimedia.org/wikipedia/commons/thumb/f/f1/World_War_II_Casualties2.svg/830px-World_War_II_Casualties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79057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689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Significance of the Mediterranean and the Balkans</a:t>
            </a:r>
            <a:endParaRPr lang="en-US" dirty="0"/>
          </a:p>
        </p:txBody>
      </p:sp>
      <p:sp>
        <p:nvSpPr>
          <p:cNvPr id="3" name="Content Placeholder 2"/>
          <p:cNvSpPr>
            <a:spLocks noGrp="1"/>
          </p:cNvSpPr>
          <p:nvPr>
            <p:ph idx="1"/>
          </p:nvPr>
        </p:nvSpPr>
        <p:spPr>
          <a:xfrm>
            <a:off x="4495800" y="1600200"/>
            <a:ext cx="4191000" cy="4525963"/>
          </a:xfrm>
        </p:spPr>
        <p:txBody>
          <a:bodyPr>
            <a:normAutofit fontScale="85000" lnSpcReduction="20000"/>
          </a:bodyPr>
          <a:lstStyle/>
          <a:p>
            <a:pPr marL="514350" indent="-514350">
              <a:buFont typeface="+mj-lt"/>
              <a:buAutoNum type="arabicParenR"/>
            </a:pPr>
            <a:r>
              <a:rPr lang="en-US" dirty="0" smtClean="0"/>
              <a:t>Set backs for the Allies</a:t>
            </a:r>
          </a:p>
          <a:p>
            <a:pPr marL="514350" indent="-514350">
              <a:buFont typeface="+mj-lt"/>
              <a:buAutoNum type="arabicParenR"/>
            </a:pPr>
            <a:r>
              <a:rPr lang="en-US" dirty="0" smtClean="0"/>
              <a:t>British troops had to go fight in North Africa and Greece</a:t>
            </a:r>
          </a:p>
          <a:p>
            <a:pPr marL="514350" indent="-514350">
              <a:buFont typeface="+mj-lt"/>
              <a:buAutoNum type="arabicParenR"/>
            </a:pPr>
            <a:r>
              <a:rPr lang="en-US" dirty="0" smtClean="0"/>
              <a:t>Hitler couldn’t invade USSR until six weeks later</a:t>
            </a:r>
          </a:p>
          <a:p>
            <a:pPr marL="514350" indent="-514350">
              <a:buFont typeface="+mj-lt"/>
              <a:buAutoNum type="arabicParenR"/>
            </a:pPr>
            <a:endParaRPr lang="en-US" dirty="0"/>
          </a:p>
          <a:p>
            <a:pPr marL="0" indent="0">
              <a:buNone/>
            </a:pPr>
            <a:r>
              <a:rPr lang="en-US" dirty="0" smtClean="0"/>
              <a:t>North Africa would be the first place American soldiers would land in the European theatre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3962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17008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00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Operation Barbarossa</a:t>
            </a:r>
            <a:endParaRPr lang="en-US" b="1" i="1" u="sng" dirty="0"/>
          </a:p>
        </p:txBody>
      </p:sp>
      <p:sp>
        <p:nvSpPr>
          <p:cNvPr id="3" name="Content Placeholder 2"/>
          <p:cNvSpPr>
            <a:spLocks noGrp="1"/>
          </p:cNvSpPr>
          <p:nvPr>
            <p:ph idx="1"/>
          </p:nvPr>
        </p:nvSpPr>
        <p:spPr>
          <a:xfrm>
            <a:off x="76200" y="1371600"/>
            <a:ext cx="4572000" cy="5486400"/>
          </a:xfrm>
        </p:spPr>
        <p:txBody>
          <a:bodyPr>
            <a:normAutofit fontScale="85000" lnSpcReduction="20000"/>
          </a:bodyPr>
          <a:lstStyle/>
          <a:p>
            <a:pPr marL="0" indent="0">
              <a:buNone/>
            </a:pPr>
            <a:r>
              <a:rPr lang="en-US" dirty="0" smtClean="0"/>
              <a:t>Hitler's motivations:</a:t>
            </a:r>
          </a:p>
          <a:p>
            <a:pPr>
              <a:buFont typeface="Wingdings" panose="05000000000000000000" pitchFamily="2" charset="2"/>
              <a:buChar char="§"/>
            </a:pPr>
            <a:r>
              <a:rPr lang="en-US" dirty="0" smtClean="0"/>
              <a:t>Hitler tries to fulfill Lebensraum</a:t>
            </a:r>
          </a:p>
          <a:p>
            <a:pPr>
              <a:buFont typeface="Wingdings" panose="05000000000000000000" pitchFamily="2" charset="2"/>
              <a:buChar char="§"/>
            </a:pPr>
            <a:r>
              <a:rPr lang="en-US" dirty="0" smtClean="0"/>
              <a:t>Desire for USSR oil</a:t>
            </a:r>
          </a:p>
          <a:p>
            <a:pPr>
              <a:buFont typeface="Wingdings" panose="05000000000000000000" pitchFamily="2" charset="2"/>
              <a:buChar char="§"/>
            </a:pPr>
            <a:r>
              <a:rPr lang="en-US" dirty="0" smtClean="0"/>
              <a:t>Eliminate Slavs and Communists</a:t>
            </a:r>
          </a:p>
          <a:p>
            <a:pPr>
              <a:buFont typeface="Wingdings" panose="05000000000000000000" pitchFamily="2" charset="2"/>
              <a:buChar char="§"/>
            </a:pPr>
            <a:r>
              <a:rPr lang="en-US" dirty="0" smtClean="0"/>
              <a:t>Quell Stalin’s territorial gains</a:t>
            </a:r>
          </a:p>
          <a:p>
            <a:pPr>
              <a:buFont typeface="Wingdings" panose="05000000000000000000" pitchFamily="2" charset="2"/>
              <a:buChar char="§"/>
            </a:pPr>
            <a:endParaRPr lang="en-US" dirty="0"/>
          </a:p>
          <a:p>
            <a:pPr marL="0" indent="0">
              <a:buNone/>
            </a:pPr>
            <a:r>
              <a:rPr lang="en-US" dirty="0" smtClean="0"/>
              <a:t>Strategy:</a:t>
            </a:r>
          </a:p>
          <a:p>
            <a:pPr>
              <a:buFont typeface="Wingdings" panose="05000000000000000000" pitchFamily="2" charset="2"/>
              <a:buChar char="Ø"/>
            </a:pPr>
            <a:r>
              <a:rPr lang="en-US" dirty="0" smtClean="0"/>
              <a:t>North=Leningrad</a:t>
            </a:r>
          </a:p>
          <a:p>
            <a:pPr>
              <a:buFont typeface="Wingdings" panose="05000000000000000000" pitchFamily="2" charset="2"/>
              <a:buChar char="Ø"/>
            </a:pPr>
            <a:r>
              <a:rPr lang="en-US" dirty="0" smtClean="0"/>
              <a:t>Middle=Moscow</a:t>
            </a:r>
          </a:p>
          <a:p>
            <a:pPr>
              <a:buFont typeface="Wingdings" panose="05000000000000000000" pitchFamily="2" charset="2"/>
              <a:buChar char="Ø"/>
            </a:pPr>
            <a:r>
              <a:rPr lang="en-US" dirty="0" smtClean="0"/>
              <a:t>South=Ukraine/Caucuses (Oil)</a:t>
            </a:r>
          </a:p>
          <a:p>
            <a:pPr>
              <a:buFont typeface="Wingdings" panose="05000000000000000000" pitchFamily="2" charset="2"/>
              <a:buChar char="§"/>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45692"/>
            <a:ext cx="3752850" cy="47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350265"/>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were the Soviets able to defeat The German Army?</a:t>
            </a:r>
            <a:endParaRPr lang="en-US" dirty="0"/>
          </a:p>
        </p:txBody>
      </p:sp>
      <p:sp>
        <p:nvSpPr>
          <p:cNvPr id="3" name="Content Placeholder 2"/>
          <p:cNvSpPr>
            <a:spLocks noGrp="1"/>
          </p:cNvSpPr>
          <p:nvPr>
            <p:ph idx="1"/>
          </p:nvPr>
        </p:nvSpPr>
        <p:spPr>
          <a:xfrm>
            <a:off x="4419600" y="1600200"/>
            <a:ext cx="4267200" cy="5257800"/>
          </a:xfrm>
        </p:spPr>
        <p:txBody>
          <a:bodyPr>
            <a:normAutofit fontScale="70000" lnSpcReduction="20000"/>
          </a:bodyPr>
          <a:lstStyle/>
          <a:p>
            <a:pPr marL="514350" indent="-514350">
              <a:buFont typeface="+mj-lt"/>
              <a:buAutoNum type="arabicPeriod"/>
            </a:pPr>
            <a:r>
              <a:rPr lang="en-US" dirty="0" smtClean="0"/>
              <a:t>Germans thought it would be a swift battle</a:t>
            </a:r>
          </a:p>
          <a:p>
            <a:pPr marL="514350" indent="-514350">
              <a:buFont typeface="+mj-lt"/>
              <a:buAutoNum type="arabicPeriod"/>
            </a:pPr>
            <a:r>
              <a:rPr lang="en-US" dirty="0" smtClean="0"/>
              <a:t>Out ran their supply line</a:t>
            </a:r>
          </a:p>
          <a:p>
            <a:pPr marL="514350" indent="-514350">
              <a:buFont typeface="+mj-lt"/>
              <a:buAutoNum type="arabicPeriod"/>
            </a:pPr>
            <a:r>
              <a:rPr lang="en-US" dirty="0" smtClean="0"/>
              <a:t>Hitler becomes commander</a:t>
            </a:r>
          </a:p>
          <a:p>
            <a:pPr marL="514350" indent="-514350">
              <a:buFont typeface="+mj-lt"/>
              <a:buAutoNum type="arabicPeriod"/>
            </a:pPr>
            <a:r>
              <a:rPr lang="en-US" dirty="0" smtClean="0"/>
              <a:t>Germans could not replace tanks or other weapons</a:t>
            </a:r>
          </a:p>
          <a:p>
            <a:pPr marL="514350" indent="-514350">
              <a:buFont typeface="+mj-lt"/>
              <a:buAutoNum type="arabicPeriod"/>
            </a:pPr>
            <a:r>
              <a:rPr lang="en-US" dirty="0" smtClean="0"/>
              <a:t>Russian female snipers</a:t>
            </a:r>
          </a:p>
          <a:p>
            <a:pPr marL="514350" indent="-514350">
              <a:buFont typeface="+mj-lt"/>
              <a:buAutoNum type="arabicPeriod"/>
            </a:pPr>
            <a:r>
              <a:rPr lang="en-US" dirty="0" smtClean="0"/>
              <a:t>Use of radios in tanks and aircraft (Historian Richard </a:t>
            </a:r>
            <a:r>
              <a:rPr lang="en-US" dirty="0" err="1" smtClean="0"/>
              <a:t>Overy</a:t>
            </a:r>
            <a:r>
              <a:rPr lang="en-US" dirty="0" smtClean="0"/>
              <a:t>)</a:t>
            </a:r>
          </a:p>
          <a:p>
            <a:pPr marL="514350" indent="-514350">
              <a:buFont typeface="+mj-lt"/>
              <a:buAutoNum type="arabicPeriod"/>
            </a:pPr>
            <a:r>
              <a:rPr lang="en-US" dirty="0" smtClean="0"/>
              <a:t>Stalin wasn’t making decisions</a:t>
            </a:r>
          </a:p>
          <a:p>
            <a:pPr marL="514350" indent="-514350">
              <a:buFont typeface="+mj-lt"/>
              <a:buAutoNum type="arabicPeriod"/>
            </a:pPr>
            <a:r>
              <a:rPr lang="en-US" dirty="0" smtClean="0"/>
              <a:t>Patriotism</a:t>
            </a:r>
          </a:p>
          <a:p>
            <a:pPr marL="0" indent="0">
              <a:buNone/>
            </a:pPr>
            <a:r>
              <a:rPr lang="en-US" dirty="0" smtClean="0"/>
              <a:t>USSR loses ¾ of iron ore, coal and steel, ¼ of its railway and 40% of its electricity</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43434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95923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lstStyle/>
          <a:p>
            <a:r>
              <a:rPr lang="en-US" dirty="0" smtClean="0"/>
              <a:t>Operation Torch</a:t>
            </a:r>
            <a:endParaRPr lang="en-US" dirty="0"/>
          </a:p>
        </p:txBody>
      </p:sp>
      <p:sp>
        <p:nvSpPr>
          <p:cNvPr id="3" name="Content Placeholder 2"/>
          <p:cNvSpPr>
            <a:spLocks noGrp="1"/>
          </p:cNvSpPr>
          <p:nvPr>
            <p:ph idx="1"/>
          </p:nvPr>
        </p:nvSpPr>
        <p:spPr>
          <a:xfrm>
            <a:off x="0" y="1189632"/>
            <a:ext cx="4191000" cy="2585248"/>
          </a:xfrm>
        </p:spPr>
        <p:txBody>
          <a:bodyPr>
            <a:normAutofit fontScale="85000" lnSpcReduction="10000"/>
          </a:bodyPr>
          <a:lstStyle/>
          <a:p>
            <a:pPr marL="0" indent="0">
              <a:buNone/>
            </a:pPr>
            <a:r>
              <a:rPr lang="en-US" dirty="0" smtClean="0"/>
              <a:t>Significances:</a:t>
            </a:r>
          </a:p>
          <a:p>
            <a:pPr marL="514350" indent="-514350">
              <a:buFont typeface="+mj-lt"/>
              <a:buAutoNum type="arabicPeriod"/>
            </a:pPr>
            <a:r>
              <a:rPr lang="en-US" dirty="0" smtClean="0"/>
              <a:t>Prevented the Suez canal from falling to Hitler</a:t>
            </a:r>
          </a:p>
          <a:p>
            <a:pPr marL="514350" indent="-514350">
              <a:buFont typeface="+mj-lt"/>
              <a:buAutoNum type="arabicPeriod"/>
            </a:pPr>
            <a:r>
              <a:rPr lang="en-US" dirty="0" smtClean="0"/>
              <a:t>Experience for Allies in large scale invasion</a:t>
            </a:r>
          </a:p>
          <a:p>
            <a:pPr marL="514350" indent="-514350">
              <a:buFont typeface="+mj-lt"/>
              <a:buAutoNum type="arabicPeriod"/>
            </a:pPr>
            <a:r>
              <a:rPr lang="en-US" dirty="0" smtClean="0"/>
              <a:t>Launch pad for Italy</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779064"/>
            <a:ext cx="4524374" cy="340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24400" y="4419600"/>
            <a:ext cx="4267200" cy="646331"/>
          </a:xfrm>
          <a:prstGeom prst="rect">
            <a:avLst/>
          </a:prstGeom>
          <a:noFill/>
        </p:spPr>
        <p:txBody>
          <a:bodyPr wrap="square" rtlCol="0">
            <a:spAutoFit/>
          </a:bodyPr>
          <a:lstStyle/>
          <a:p>
            <a:r>
              <a:rPr lang="en-US" sz="3600" dirty="0" smtClean="0"/>
              <a:t>	Invasion of Italy</a:t>
            </a:r>
            <a:endParaRPr lang="en-US" sz="3600" dirty="0"/>
          </a:p>
        </p:txBody>
      </p:sp>
      <p:sp>
        <p:nvSpPr>
          <p:cNvPr id="5" name="TextBox 4"/>
          <p:cNvSpPr txBox="1"/>
          <p:nvPr/>
        </p:nvSpPr>
        <p:spPr>
          <a:xfrm>
            <a:off x="4572001" y="5181600"/>
            <a:ext cx="4419599" cy="1477328"/>
          </a:xfrm>
          <a:prstGeom prst="rect">
            <a:avLst/>
          </a:prstGeom>
          <a:noFill/>
        </p:spPr>
        <p:txBody>
          <a:bodyPr wrap="square" rtlCol="0">
            <a:spAutoFit/>
          </a:bodyPr>
          <a:lstStyle/>
          <a:p>
            <a:pPr marL="342900" indent="-342900">
              <a:buFont typeface="+mj-lt"/>
              <a:buAutoNum type="arabicPeriod"/>
            </a:pPr>
            <a:r>
              <a:rPr lang="en-US" dirty="0" smtClean="0"/>
              <a:t>Fascism ends in Italy April ‘45</a:t>
            </a:r>
          </a:p>
          <a:p>
            <a:pPr marL="342900" indent="-342900">
              <a:buFont typeface="+mj-lt"/>
              <a:buAutoNum type="arabicPeriod"/>
            </a:pPr>
            <a:r>
              <a:rPr lang="en-US" dirty="0" smtClean="0"/>
              <a:t>Tied down German divisions</a:t>
            </a:r>
          </a:p>
          <a:p>
            <a:pPr marL="342900" indent="-342900">
              <a:buFont typeface="+mj-lt"/>
              <a:buAutoNum type="arabicPeriod"/>
            </a:pPr>
            <a:r>
              <a:rPr lang="en-US" dirty="0" smtClean="0"/>
              <a:t>Improved relations with Stalin</a:t>
            </a:r>
          </a:p>
          <a:p>
            <a:pPr marL="342900" indent="-342900">
              <a:buFont typeface="+mj-lt"/>
              <a:buAutoNum type="arabicPeriod"/>
            </a:pPr>
            <a:endParaRPr lang="en-US" dirty="0" smtClean="0"/>
          </a:p>
          <a:p>
            <a:pPr marL="342900" indent="-342900">
              <a:buFont typeface="+mj-lt"/>
              <a:buAutoNum type="arabicPeriod"/>
            </a:pPr>
            <a:endParaRPr lang="en-US" dirty="0" smtClean="0"/>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931444"/>
            <a:ext cx="3200400" cy="250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66166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1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Overlord</a:t>
            </a:r>
            <a:endParaRPr lang="en-US" dirty="0"/>
          </a:p>
        </p:txBody>
      </p:sp>
      <p:sp>
        <p:nvSpPr>
          <p:cNvPr id="3" name="Content Placeholder 2"/>
          <p:cNvSpPr>
            <a:spLocks noGrp="1"/>
          </p:cNvSpPr>
          <p:nvPr>
            <p:ph idx="1"/>
          </p:nvPr>
        </p:nvSpPr>
        <p:spPr>
          <a:xfrm>
            <a:off x="3657600" y="1600200"/>
            <a:ext cx="5029200" cy="4525963"/>
          </a:xfrm>
        </p:spPr>
        <p:txBody>
          <a:bodyPr>
            <a:normAutofit fontScale="70000" lnSpcReduction="20000"/>
          </a:bodyPr>
          <a:lstStyle/>
          <a:p>
            <a:r>
              <a:rPr lang="en-US" dirty="0" smtClean="0"/>
              <a:t>Planning for D Day began at the Tehran Conference (Nov-Dec 1943)</a:t>
            </a:r>
          </a:p>
          <a:p>
            <a:r>
              <a:rPr lang="en-US" dirty="0" smtClean="0"/>
              <a:t>On June 6, 1944 326,000British, Canadian and American troops landed on Normandy (Gold, Juno, Sword, Omaha and Utah beaches) </a:t>
            </a:r>
          </a:p>
          <a:p>
            <a:r>
              <a:rPr lang="en-US" dirty="0" smtClean="0"/>
              <a:t>Within a month most of Northern France was liberated </a:t>
            </a:r>
          </a:p>
          <a:p>
            <a:r>
              <a:rPr lang="en-US" dirty="0" smtClean="0"/>
              <a:t>The Nazi’s were able to defeat the allies at Siegfried and also during the Battle of the Bulge (Ardennes) </a:t>
            </a:r>
          </a:p>
          <a:p>
            <a:r>
              <a:rPr lang="en-US" dirty="0" smtClean="0"/>
              <a:t>Allies eventually cross through the Rhine on March 1945</a:t>
            </a:r>
          </a:p>
          <a:p>
            <a:r>
              <a:rPr lang="en-US" dirty="0" smtClean="0"/>
              <a:t>April 30, 1945: Hitler swallows a bullet (May 7, 1945, VE Day)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 y="2133601"/>
            <a:ext cx="3688774" cy="338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16828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Day facts</a:t>
            </a:r>
            <a:endParaRPr lang="en-US" dirty="0"/>
          </a:p>
        </p:txBody>
      </p:sp>
      <p:sp>
        <p:nvSpPr>
          <p:cNvPr id="3" name="Content Placeholder 2"/>
          <p:cNvSpPr>
            <a:spLocks noGrp="1"/>
          </p:cNvSpPr>
          <p:nvPr>
            <p:ph idx="1"/>
          </p:nvPr>
        </p:nvSpPr>
        <p:spPr>
          <a:xfrm>
            <a:off x="76200" y="1143000"/>
            <a:ext cx="4495800" cy="5257800"/>
          </a:xfrm>
        </p:spPr>
        <p:txBody>
          <a:bodyPr>
            <a:normAutofit fontScale="47500" lnSpcReduction="20000"/>
          </a:bodyPr>
          <a:lstStyle/>
          <a:p>
            <a:pPr marL="514350" indent="-514350">
              <a:buFont typeface="+mj-lt"/>
              <a:buAutoNum type="arabicPeriod"/>
            </a:pPr>
            <a:r>
              <a:rPr lang="en-US" dirty="0" smtClean="0"/>
              <a:t>Invasion of Normandy (D-day) until now is the largest sea invasion in history, with almost three million troops crossing the English Channel from England to France that was occupied by Nazi Germany.</a:t>
            </a:r>
          </a:p>
          <a:p>
            <a:pPr marL="514350" indent="-514350">
              <a:buFont typeface="+mj-lt"/>
              <a:buAutoNum type="arabicPeriod"/>
            </a:pPr>
            <a:r>
              <a:rPr lang="en-US" dirty="0" smtClean="0"/>
              <a:t>Invasion of Normandy opened with a parachute and glider landings in the early morning, the sea air and artillery attacks, and amphibious landings morning, on June 6, D-Day.</a:t>
            </a:r>
          </a:p>
          <a:p>
            <a:pPr marL="514350" indent="-514350">
              <a:buFont typeface="+mj-lt"/>
              <a:buAutoNum type="arabicPeriod"/>
            </a:pPr>
            <a:r>
              <a:rPr lang="en-US" dirty="0" smtClean="0"/>
              <a:t>Battle for control of Normandy continued for more than two months, with campaigns to break through German lines and spread from coast Allies already controlled. The invasion ended with the liberation of Paris, and the fall of the </a:t>
            </a:r>
            <a:r>
              <a:rPr lang="en-US" dirty="0" err="1" smtClean="0"/>
              <a:t>Falaise</a:t>
            </a:r>
            <a:r>
              <a:rPr lang="en-US" dirty="0" smtClean="0"/>
              <a:t> pocket in late August 1944.</a:t>
            </a:r>
          </a:p>
          <a:p>
            <a:pPr marL="514350" indent="-514350">
              <a:buFont typeface="+mj-lt"/>
              <a:buAutoNum type="arabicPeriod"/>
            </a:pPr>
            <a:r>
              <a:rPr lang="en-US" dirty="0" smtClean="0"/>
              <a:t>Approximately 6900 marine vehicles, including the 4100 Lander vehicle, used for the D-Day invasion, led by Admiral Bertram Ramsay.</a:t>
            </a:r>
          </a:p>
          <a:p>
            <a:pPr marL="514350" indent="-514350">
              <a:buFont typeface="+mj-lt"/>
              <a:buAutoNum type="arabicPeriod"/>
            </a:pPr>
            <a:r>
              <a:rPr lang="en-US" dirty="0" smtClean="0"/>
              <a:t>In the D-Day invasion, 12,000 aircraft, including 1,000 paratroopers aircraft carrier, 10,000 tons of bombs will be dropped into the German defense, and aircraft will conduct 14 000 attack missions.</a:t>
            </a:r>
          </a:p>
          <a:p>
            <a:pPr marL="0" indent="0">
              <a:buNone/>
            </a:pPr>
            <a:r>
              <a:rPr lang="en-US" dirty="0" smtClean="0">
                <a:hlinkClick r:id="rId2"/>
              </a:rPr>
              <a:t>http://www.history.com/videos/d-day-deception#allied-advance-stalls-at-normandy</a:t>
            </a:r>
            <a:r>
              <a:rPr lang="en-US" dirty="0" smtClean="0"/>
              <a:t> </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95400"/>
            <a:ext cx="373948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04015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idx="1"/>
          </p:nvPr>
        </p:nvSpPr>
        <p:spPr/>
        <p:txBody>
          <a:bodyPr>
            <a:normAutofit/>
          </a:bodyPr>
          <a:lstStyle/>
          <a:p>
            <a:r>
              <a:rPr lang="en-US" sz="1200" dirty="0" smtClean="0">
                <a:hlinkClick r:id="rId2"/>
              </a:rPr>
              <a:t>http://upload.wikimedia.org/wikipedia/commons/thumb/f/f1/World_War_II_Casualties2.svg/830px-World_War_II_Casualties2.svg.png</a:t>
            </a:r>
            <a:r>
              <a:rPr lang="en-US" sz="1200" dirty="0" smtClean="0"/>
              <a:t> </a:t>
            </a:r>
          </a:p>
          <a:p>
            <a:r>
              <a:rPr lang="en-US" sz="1200" dirty="0" smtClean="0">
                <a:hlinkClick r:id="rId3"/>
              </a:rPr>
              <a:t>http://www.fiddlersgreen.net/vehicles/Panzer-PzIII-Tank/IMAGES/Panzer-III-WWII-Nazi-Tank-Title.jpg</a:t>
            </a:r>
            <a:r>
              <a:rPr lang="en-US" sz="1200" dirty="0" smtClean="0"/>
              <a:t> </a:t>
            </a:r>
          </a:p>
          <a:p>
            <a:r>
              <a:rPr lang="en-US" sz="1200" dirty="0" smtClean="0">
                <a:hlinkClick r:id="rId4"/>
              </a:rPr>
              <a:t>http://news.bbc.co.uk/olmedia/1715000/images/_1719931_churchill_gall.jpg</a:t>
            </a:r>
            <a:r>
              <a:rPr lang="en-US" sz="1200" dirty="0" smtClean="0"/>
              <a:t> </a:t>
            </a:r>
          </a:p>
          <a:p>
            <a:r>
              <a:rPr lang="en-US" sz="1200" dirty="0" smtClean="0">
                <a:hlinkClick r:id="rId5"/>
              </a:rPr>
              <a:t>http://www.winstonchurchill.org/learn/speeches/quotations</a:t>
            </a:r>
            <a:r>
              <a:rPr lang="en-US" sz="1200" dirty="0" smtClean="0"/>
              <a:t> </a:t>
            </a:r>
          </a:p>
          <a:p>
            <a:r>
              <a:rPr lang="en-US" sz="1200" dirty="0" smtClean="0">
                <a:hlinkClick r:id="rId6"/>
              </a:rPr>
              <a:t>http://upload.wikimedia.org/wikipedia/en/archive/d/db/20111126142107!Adolf_Hitler_in_Paris_1940.jpg</a:t>
            </a:r>
            <a:r>
              <a:rPr lang="en-US" sz="1200" dirty="0" smtClean="0"/>
              <a:t> </a:t>
            </a:r>
          </a:p>
          <a:p>
            <a:r>
              <a:rPr lang="en-US" sz="1200" dirty="0" smtClean="0">
                <a:hlinkClick r:id="rId7"/>
              </a:rPr>
              <a:t>http://4.bp.blogspot.com/-rgiYD8L7P5M/Tt0OtipKFmI/AAAAAAAAPhE/O-fWIfNF5xA/s1600/Luftwaffe.jpg</a:t>
            </a:r>
            <a:r>
              <a:rPr lang="en-US" sz="1200" dirty="0" smtClean="0"/>
              <a:t> </a:t>
            </a:r>
          </a:p>
          <a:p>
            <a:r>
              <a:rPr lang="en-US" sz="1200" dirty="0" smtClean="0">
                <a:hlinkClick r:id="rId8"/>
              </a:rPr>
              <a:t>http://upload.wikimedia.org/wikipedia/commons/d/d7/Messerschmitt_Bf_109G-2.jpg</a:t>
            </a:r>
            <a:r>
              <a:rPr lang="en-US" sz="1200" dirty="0" smtClean="0"/>
              <a:t>  </a:t>
            </a:r>
          </a:p>
          <a:p>
            <a:r>
              <a:rPr lang="en-US" sz="1200" dirty="0" smtClean="0">
                <a:hlinkClick r:id="rId9"/>
              </a:rPr>
              <a:t>http://madmikesamerica.com/wp-content/uploads/2012/08/erwin_rommel_the_desert_fox_by_grgo1408-d4qu1om.jpg</a:t>
            </a:r>
            <a:r>
              <a:rPr lang="en-US" sz="1200" dirty="0" smtClean="0"/>
              <a:t> </a:t>
            </a:r>
          </a:p>
          <a:p>
            <a:r>
              <a:rPr lang="en-US" sz="1200" dirty="0" smtClean="0">
                <a:hlinkClick r:id="rId10"/>
              </a:rPr>
              <a:t>http://upload.wikimedia.org/wikipedia/commons/thumb/3/36/Operation_Barbarossa_corrected_border.png/250px-Operation_Barbarossa_corrected_border.png</a:t>
            </a:r>
            <a:r>
              <a:rPr lang="en-US" sz="1200" dirty="0" smtClean="0"/>
              <a:t> </a:t>
            </a:r>
          </a:p>
          <a:p>
            <a:r>
              <a:rPr lang="en-US" sz="1200" dirty="0" smtClean="0">
                <a:hlinkClick r:id="rId11"/>
              </a:rPr>
              <a:t>http://www.toptenz.net/wp-content/uploads/2011/08/Stalingrad.jpg</a:t>
            </a:r>
            <a:r>
              <a:rPr lang="en-US" sz="1200" dirty="0" smtClean="0"/>
              <a:t> </a:t>
            </a:r>
          </a:p>
          <a:p>
            <a:r>
              <a:rPr lang="en-US" sz="1200" dirty="0" smtClean="0">
                <a:hlinkClick r:id="rId12"/>
              </a:rPr>
              <a:t>http://th02.deviantart.net/fs71/300W/i/2012/154/2/8/world_war_2__operation_overlord_by_titanicfan1000-d525zu6.jpg</a:t>
            </a:r>
            <a:endParaRPr lang="en-US" sz="1200" dirty="0" smtClean="0"/>
          </a:p>
          <a:p>
            <a:r>
              <a:rPr lang="en-US" sz="1200" dirty="0" smtClean="0"/>
              <a:t> </a:t>
            </a:r>
            <a:r>
              <a:rPr lang="en-US" sz="1200" dirty="0" smtClean="0">
                <a:hlinkClick r:id="rId13"/>
              </a:rPr>
              <a:t>http://www.dailyworldfacts.com/d-day-facts/</a:t>
            </a:r>
            <a:endParaRPr lang="en-US" sz="1200" dirty="0" smtClean="0"/>
          </a:p>
          <a:p>
            <a:endParaRPr lang="en-US" sz="1200" dirty="0" smtClean="0"/>
          </a:p>
          <a:p>
            <a:endParaRPr lang="en-US" sz="1200" dirty="0" smtClean="0"/>
          </a:p>
          <a:p>
            <a:endParaRPr lang="en-US" sz="1200" dirty="0" smtClean="0"/>
          </a:p>
          <a:p>
            <a:endParaRPr lang="en-US" sz="1200" dirty="0"/>
          </a:p>
        </p:txBody>
      </p:sp>
    </p:spTree>
    <p:extLst>
      <p:ext uri="{BB962C8B-B14F-4D97-AF65-F5344CB8AC3E}">
        <p14:creationId xmlns:p14="http://schemas.microsoft.com/office/powerpoint/2010/main" val="127728957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a:t>
            </a:r>
            <a:endParaRPr lang="en-US" dirty="0"/>
          </a:p>
        </p:txBody>
      </p:sp>
      <p:sp>
        <p:nvSpPr>
          <p:cNvPr id="3" name="Content Placeholder 2"/>
          <p:cNvSpPr>
            <a:spLocks noGrp="1"/>
          </p:cNvSpPr>
          <p:nvPr>
            <p:ph idx="1"/>
          </p:nvPr>
        </p:nvSpPr>
        <p:spPr>
          <a:xfrm>
            <a:off x="457200" y="1600201"/>
            <a:ext cx="8229600" cy="1524000"/>
          </a:xfrm>
        </p:spPr>
        <p:txBody>
          <a:bodyPr>
            <a:normAutofit fontScale="62500" lnSpcReduction="20000"/>
          </a:bodyPr>
          <a:lstStyle/>
          <a:p>
            <a:pPr>
              <a:buFont typeface="Wingdings" panose="05000000000000000000" pitchFamily="2" charset="2"/>
              <a:buChar char="v"/>
            </a:pPr>
            <a:r>
              <a:rPr lang="en-US" dirty="0" smtClean="0"/>
              <a:t>WWII begins when the Nazi blitzkrieg invades Poland from the West while the Soviets invaded from the East</a:t>
            </a:r>
          </a:p>
          <a:p>
            <a:pPr>
              <a:buFont typeface="Wingdings" panose="05000000000000000000" pitchFamily="2" charset="2"/>
              <a:buChar char="v"/>
            </a:pPr>
            <a:r>
              <a:rPr lang="en-US" dirty="0" smtClean="0"/>
              <a:t>Although Britain promised support they were incapable of getting troops into Poland</a:t>
            </a:r>
          </a:p>
          <a:p>
            <a:pPr>
              <a:buFont typeface="Wingdings" panose="05000000000000000000" pitchFamily="2" charset="2"/>
              <a:buChar char="v"/>
            </a:pPr>
            <a:r>
              <a:rPr lang="en-US" dirty="0" smtClean="0"/>
              <a:t>USSR takes Estonia, Latvia and Lithuania (Baltic states) as well as Finland</a:t>
            </a:r>
            <a:endParaRPr lang="en-US" dirty="0"/>
          </a:p>
        </p:txBody>
      </p:sp>
      <p:pic>
        <p:nvPicPr>
          <p:cNvPr id="2050" name="Picture 2" descr="http://www.fiddlersgreen.net/vehicles/Panzer-PzIII-Tank/IMAGES/Panzer-III-WWII-Nazi-Tank-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1" y="3179928"/>
            <a:ext cx="5715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7379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Denmark and Norway</a:t>
            </a:r>
            <a:endParaRPr lang="en-US" dirty="0"/>
          </a:p>
        </p:txBody>
      </p:sp>
      <p:sp>
        <p:nvSpPr>
          <p:cNvPr id="3" name="Content Placeholder 2"/>
          <p:cNvSpPr>
            <a:spLocks noGrp="1"/>
          </p:cNvSpPr>
          <p:nvPr>
            <p:ph idx="1"/>
          </p:nvPr>
        </p:nvSpPr>
        <p:spPr>
          <a:xfrm>
            <a:off x="4572000" y="1600200"/>
            <a:ext cx="4114800" cy="4525963"/>
          </a:xfrm>
        </p:spPr>
        <p:txBody>
          <a:bodyPr>
            <a:normAutofit fontScale="85000" lnSpcReduction="10000"/>
          </a:bodyPr>
          <a:lstStyle/>
          <a:p>
            <a:r>
              <a:rPr lang="en-US" dirty="0" smtClean="0"/>
              <a:t>Hitler then moves on to Denmark and Norway</a:t>
            </a:r>
          </a:p>
          <a:p>
            <a:r>
              <a:rPr lang="en-US" dirty="0" smtClean="0"/>
              <a:t>Why was Norway important for Germany?</a:t>
            </a:r>
          </a:p>
          <a:p>
            <a:pPr lvl="1"/>
            <a:r>
              <a:rPr lang="en-US" dirty="0" smtClean="0"/>
              <a:t>Swedish Iron Ore</a:t>
            </a:r>
          </a:p>
          <a:p>
            <a:endParaRPr lang="en-US" dirty="0"/>
          </a:p>
          <a:p>
            <a:r>
              <a:rPr lang="en-US" dirty="0" smtClean="0"/>
              <a:t>Result: Neville Chamberlain is replaced by Winston Churchill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752600"/>
            <a:ext cx="28575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31356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Churchill’s first speech as Prime Minister</a:t>
            </a:r>
            <a:endParaRPr lang="en-US" dirty="0"/>
          </a:p>
        </p:txBody>
      </p:sp>
      <p:sp>
        <p:nvSpPr>
          <p:cNvPr id="3" name="Content Placeholder 2"/>
          <p:cNvSpPr>
            <a:spLocks noGrp="1"/>
          </p:cNvSpPr>
          <p:nvPr>
            <p:ph idx="1"/>
          </p:nvPr>
        </p:nvSpPr>
        <p:spPr>
          <a:xfrm>
            <a:off x="457200" y="1600201"/>
            <a:ext cx="8229600" cy="3962400"/>
          </a:xfrm>
        </p:spPr>
        <p:txBody>
          <a:bodyPr>
            <a:normAutofit fontScale="70000" lnSpcReduction="20000"/>
          </a:bodyPr>
          <a:lstStyle/>
          <a:p>
            <a:pPr marL="0" indent="0">
              <a:buNone/>
            </a:pPr>
            <a:r>
              <a:rPr lang="en-US" dirty="0" smtClean="0"/>
              <a:t> "I would say to the House, as I said to those who have joined this Government, I have nothing to offer but blood, toil, tears and sweat. We have before us an ordeal of the most grievous kind. We have before us many long months of toil and struggle.</a:t>
            </a:r>
          </a:p>
          <a:p>
            <a:pPr marL="0" indent="0">
              <a:buNone/>
            </a:pPr>
            <a:endParaRPr lang="en-US" dirty="0" smtClean="0"/>
          </a:p>
          <a:p>
            <a:pPr marL="0" indent="0">
              <a:buNone/>
            </a:pPr>
            <a:r>
              <a:rPr lang="en-US" dirty="0" smtClean="0"/>
              <a:t>       "You ask what is our policy. I will say, it is to wage war with all our might, with all the strength that God can give us, to wage war against a monstrous tyranny never surpassed in the dark, lamentable catalogue of human crime.</a:t>
            </a:r>
          </a:p>
          <a:p>
            <a:pPr marL="0" indent="0">
              <a:buNone/>
            </a:pPr>
            <a:endParaRPr lang="en-US" dirty="0" smtClean="0"/>
          </a:p>
          <a:p>
            <a:pPr marL="0" indent="0">
              <a:buNone/>
            </a:pPr>
            <a:r>
              <a:rPr lang="en-US" dirty="0" smtClean="0"/>
              <a:t>       "You ask what is our aim? I can answer in one word: Victory. Victory at all costs. Victory in spite of all terror. Victory however long and hard the road may be. For without victory there is no survival."</a:t>
            </a:r>
            <a:endParaRPr lang="en-US" dirty="0"/>
          </a:p>
        </p:txBody>
      </p:sp>
      <p:sp>
        <p:nvSpPr>
          <p:cNvPr id="4" name="TextBox 3"/>
          <p:cNvSpPr txBox="1"/>
          <p:nvPr/>
        </p:nvSpPr>
        <p:spPr>
          <a:xfrm>
            <a:off x="1064525" y="5715000"/>
            <a:ext cx="7772400" cy="369332"/>
          </a:xfrm>
          <a:prstGeom prst="rect">
            <a:avLst/>
          </a:prstGeom>
          <a:noFill/>
        </p:spPr>
        <p:txBody>
          <a:bodyPr wrap="square" rtlCol="0">
            <a:spAutoFit/>
          </a:bodyPr>
          <a:lstStyle/>
          <a:p>
            <a:r>
              <a:rPr lang="en-US" b="1" i="1" dirty="0" smtClean="0">
                <a:latin typeface="Aharoni" panose="02010803020104030203" pitchFamily="2" charset="-79"/>
                <a:cs typeface="Aharoni" panose="02010803020104030203" pitchFamily="2" charset="-79"/>
              </a:rPr>
              <a:t>First speech as Prime Minister, House of Commons, 13 May 1940</a:t>
            </a:r>
            <a:endParaRPr lang="en-US"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3806402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Blitzkrieg rages on </a:t>
            </a:r>
            <a:endParaRPr lang="en-US" dirty="0"/>
          </a:p>
        </p:txBody>
      </p:sp>
      <p:sp>
        <p:nvSpPr>
          <p:cNvPr id="3" name="Content Placeholder 2"/>
          <p:cNvSpPr>
            <a:spLocks noGrp="1"/>
          </p:cNvSpPr>
          <p:nvPr>
            <p:ph idx="1"/>
          </p:nvPr>
        </p:nvSpPr>
        <p:spPr>
          <a:xfrm>
            <a:off x="457200" y="1600200"/>
            <a:ext cx="4114800" cy="4572000"/>
          </a:xfrm>
        </p:spPr>
        <p:txBody>
          <a:bodyPr>
            <a:normAutofit fontScale="92500" lnSpcReduction="20000"/>
          </a:bodyPr>
          <a:lstStyle/>
          <a:p>
            <a:pPr marL="0" indent="0">
              <a:buNone/>
            </a:pPr>
            <a:r>
              <a:rPr lang="en-US" dirty="0" smtClean="0"/>
              <a:t>May-June ‘40</a:t>
            </a:r>
          </a:p>
          <a:p>
            <a:r>
              <a:rPr lang="en-US" dirty="0" smtClean="0"/>
              <a:t>Hitler attacks Belgium, Holland and then roles into France on May 12</a:t>
            </a:r>
            <a:r>
              <a:rPr lang="en-US" baseline="30000" dirty="0" smtClean="0"/>
              <a:t>th</a:t>
            </a:r>
            <a:r>
              <a:rPr lang="en-US" dirty="0" smtClean="0"/>
              <a:t>. </a:t>
            </a:r>
          </a:p>
          <a:p>
            <a:r>
              <a:rPr lang="en-US" dirty="0" smtClean="0"/>
              <a:t>Paris captured on June 14</a:t>
            </a:r>
            <a:r>
              <a:rPr lang="en-US" baseline="30000" dirty="0" smtClean="0"/>
              <a:t>th</a:t>
            </a:r>
            <a:r>
              <a:rPr lang="en-US" dirty="0" smtClean="0"/>
              <a:t>. </a:t>
            </a:r>
          </a:p>
          <a:p>
            <a:r>
              <a:rPr lang="en-US" dirty="0" smtClean="0"/>
              <a:t>300,000 plus British soldiers escape by way of Dunkirk (Operation Dynamo)</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33600"/>
            <a:ext cx="4502624"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5426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1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1143000"/>
          </a:xfrm>
        </p:spPr>
        <p:txBody>
          <a:bodyPr/>
          <a:lstStyle/>
          <a:p>
            <a:r>
              <a:rPr lang="en-US" dirty="0" smtClean="0"/>
              <a:t>Nice job France</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49821"/>
            <a:ext cx="3505202" cy="475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6096000"/>
            <a:ext cx="8001000" cy="369332"/>
          </a:xfrm>
          <a:prstGeom prst="rect">
            <a:avLst/>
          </a:prstGeom>
          <a:noFill/>
        </p:spPr>
        <p:txBody>
          <a:bodyPr wrap="square" rtlCol="0">
            <a:spAutoFit/>
          </a:bodyPr>
          <a:lstStyle/>
          <a:p>
            <a:r>
              <a:rPr lang="en-US" dirty="0" smtClean="0">
                <a:hlinkClick r:id="rId3"/>
              </a:rPr>
              <a:t>http://www.youtube.com/watch?v=003iC7VZmYc</a:t>
            </a:r>
            <a:r>
              <a:rPr lang="en-US" dirty="0" smtClean="0"/>
              <a:t> </a:t>
            </a:r>
            <a:endParaRPr lang="en-US" dirty="0"/>
          </a:p>
        </p:txBody>
      </p:sp>
    </p:spTree>
    <p:extLst>
      <p:ext uri="{BB962C8B-B14F-4D97-AF65-F5344CB8AC3E}">
        <p14:creationId xmlns:p14="http://schemas.microsoft.com/office/powerpoint/2010/main" val="419420314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Britain</a:t>
            </a:r>
            <a:endParaRPr lang="en-US" dirty="0"/>
          </a:p>
        </p:txBody>
      </p:sp>
      <p:sp>
        <p:nvSpPr>
          <p:cNvPr id="3" name="Content Placeholder 2"/>
          <p:cNvSpPr>
            <a:spLocks noGrp="1"/>
          </p:cNvSpPr>
          <p:nvPr>
            <p:ph idx="1"/>
          </p:nvPr>
        </p:nvSpPr>
        <p:spPr>
          <a:xfrm>
            <a:off x="457200" y="1600200"/>
            <a:ext cx="4038600" cy="4525963"/>
          </a:xfrm>
        </p:spPr>
        <p:txBody>
          <a:bodyPr>
            <a:normAutofit fontScale="77500" lnSpcReduction="20000"/>
          </a:bodyPr>
          <a:lstStyle/>
          <a:p>
            <a:r>
              <a:rPr lang="en-US" dirty="0" smtClean="0"/>
              <a:t>After France fell in just under six weeks to the Nazi’s, Great Britain was the only major power left to stand up to Hitler.  </a:t>
            </a:r>
          </a:p>
          <a:p>
            <a:r>
              <a:rPr lang="en-US" dirty="0" smtClean="0"/>
              <a:t>Hitler actually offered a favorable peace agreement to Great Britain.</a:t>
            </a:r>
          </a:p>
          <a:p>
            <a:r>
              <a:rPr lang="en-US" dirty="0" smtClean="0"/>
              <a:t>The </a:t>
            </a:r>
            <a:r>
              <a:rPr lang="en-US" i="1" dirty="0" smtClean="0">
                <a:effectLst>
                  <a:outerShdw blurRad="38100" dist="38100" dir="2700000" algn="tl">
                    <a:srgbClr val="000000">
                      <a:alpha val="43137"/>
                    </a:srgbClr>
                  </a:outerShdw>
                </a:effectLst>
              </a:rPr>
              <a:t>Luftwaffe </a:t>
            </a:r>
            <a:r>
              <a:rPr lang="en-US" dirty="0" smtClean="0"/>
              <a:t>was able to gain </a:t>
            </a:r>
            <a:r>
              <a:rPr lang="en-US" dirty="0"/>
              <a:t>a</a:t>
            </a:r>
            <a:r>
              <a:rPr lang="en-US" dirty="0" smtClean="0"/>
              <a:t>ir superiority over the Royal Air Force</a:t>
            </a:r>
          </a:p>
          <a:p>
            <a:r>
              <a:rPr lang="en-US" i="1" dirty="0" smtClean="0">
                <a:effectLst>
                  <a:outerShdw blurRad="38100" dist="38100" dir="2700000" algn="tl">
                    <a:srgbClr val="000000">
                      <a:alpha val="43137"/>
                    </a:srgbClr>
                  </a:outerShdw>
                </a:effectLst>
              </a:rPr>
              <a:t>London Blitz</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14562"/>
            <a:ext cx="40005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20735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F0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was Great Britain able to survive?</a:t>
            </a:r>
            <a:endParaRPr lang="en-US" dirty="0"/>
          </a:p>
        </p:txBody>
      </p:sp>
      <p:sp>
        <p:nvSpPr>
          <p:cNvPr id="3" name="Content Placeholder 2"/>
          <p:cNvSpPr>
            <a:spLocks noGrp="1"/>
          </p:cNvSpPr>
          <p:nvPr>
            <p:ph idx="1"/>
          </p:nvPr>
        </p:nvSpPr>
        <p:spPr>
          <a:xfrm>
            <a:off x="5029200" y="1543976"/>
            <a:ext cx="4114800" cy="4525963"/>
          </a:xfrm>
        </p:spPr>
        <p:txBody>
          <a:bodyPr>
            <a:normAutofit fontScale="92500" lnSpcReduction="20000"/>
          </a:bodyPr>
          <a:lstStyle/>
          <a:p>
            <a:pPr marL="514350" indent="-514350">
              <a:buFont typeface="+mj-lt"/>
              <a:buAutoNum type="arabicPeriod"/>
            </a:pPr>
            <a:r>
              <a:rPr lang="en-US" dirty="0" smtClean="0"/>
              <a:t>Geography</a:t>
            </a:r>
          </a:p>
          <a:p>
            <a:pPr marL="514350" indent="-514350">
              <a:buFont typeface="+mj-lt"/>
              <a:buAutoNum type="arabicPeriod"/>
            </a:pPr>
            <a:r>
              <a:rPr lang="en-US" dirty="0" smtClean="0"/>
              <a:t>German bombers were vulnerable once their shorter range fighters had to return home</a:t>
            </a:r>
          </a:p>
          <a:p>
            <a:pPr marL="914400" lvl="1" indent="-514350">
              <a:buFont typeface="Wingdings" panose="05000000000000000000" pitchFamily="2" charset="2"/>
              <a:buChar char="q"/>
            </a:pPr>
            <a:r>
              <a:rPr lang="en-US" dirty="0" smtClean="0"/>
              <a:t>Messerschmitt Bf 109</a:t>
            </a:r>
          </a:p>
          <a:p>
            <a:pPr marL="514350" indent="-514350">
              <a:buFont typeface="+mj-lt"/>
              <a:buAutoNum type="arabicPeriod"/>
            </a:pPr>
            <a:r>
              <a:rPr lang="en-US" dirty="0" smtClean="0"/>
              <a:t>Radar</a:t>
            </a:r>
          </a:p>
          <a:p>
            <a:pPr marL="514350" indent="-514350">
              <a:buFont typeface="+mj-lt"/>
              <a:buAutoNum type="arabicPeriod"/>
            </a:pPr>
            <a:r>
              <a:rPr lang="en-US" dirty="0" smtClean="0"/>
              <a:t>Hitler bombs cities instead of RAF airfields</a:t>
            </a:r>
          </a:p>
          <a:p>
            <a:pPr marL="514350" indent="-514350">
              <a:buFont typeface="+mj-lt"/>
              <a:buAutoNum type="arabicPeriod"/>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4953000" cy="365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0482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the Battle of Britain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This represented the first time Hitler was  not able to gain his objective</a:t>
            </a:r>
          </a:p>
          <a:p>
            <a:pPr>
              <a:buFont typeface="Wingdings" panose="05000000000000000000" pitchFamily="2" charset="2"/>
              <a:buChar char="q"/>
            </a:pPr>
            <a:r>
              <a:rPr lang="en-US" dirty="0" smtClean="0"/>
              <a:t>Churchill puts pressure on FDR to help G.B. </a:t>
            </a:r>
          </a:p>
          <a:p>
            <a:pPr>
              <a:buFont typeface="Wingdings" panose="05000000000000000000" pitchFamily="2" charset="2"/>
              <a:buChar char="q"/>
            </a:pPr>
            <a:r>
              <a:rPr lang="en-US" dirty="0" smtClean="0"/>
              <a:t>Hitler's failure to take Britain will later allow a launch pad for the allies to retake France in 1944</a:t>
            </a:r>
            <a:endParaRPr lang="en-US" dirty="0"/>
          </a:p>
        </p:txBody>
      </p:sp>
    </p:spTree>
    <p:extLst>
      <p:ext uri="{BB962C8B-B14F-4D97-AF65-F5344CB8AC3E}">
        <p14:creationId xmlns:p14="http://schemas.microsoft.com/office/powerpoint/2010/main" val="3389211224"/>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956</Words>
  <Application>Microsoft Office PowerPoint</Application>
  <PresentationFormat>On-screen Show (4:3)</PresentationFormat>
  <Paragraphs>106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World War II</vt:lpstr>
      <vt:lpstr>The Beginning</vt:lpstr>
      <vt:lpstr>Denmark and Norway</vt:lpstr>
      <vt:lpstr>Churchill’s first speech as Prime Minister</vt:lpstr>
      <vt:lpstr>The Blitzkrieg rages on </vt:lpstr>
      <vt:lpstr>Nice job France</vt:lpstr>
      <vt:lpstr>Battle of Britain</vt:lpstr>
      <vt:lpstr>Why was Great Britain able to survive?</vt:lpstr>
      <vt:lpstr>Results of the Battle of Britain</vt:lpstr>
      <vt:lpstr>Significance of the Mediterranean and the Balkans</vt:lpstr>
      <vt:lpstr>Operation Barbarossa</vt:lpstr>
      <vt:lpstr>Why were the Soviets able to defeat The German Army?</vt:lpstr>
      <vt:lpstr>Operation Torch</vt:lpstr>
      <vt:lpstr>Operation Overlord</vt:lpstr>
      <vt:lpstr>D Day facts</vt:lpstr>
      <vt:lpstr>Work Cited</vt:lpstr>
    </vt:vector>
  </TitlesOfParts>
  <Company>CPPASD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CPPASD</dc:creator>
  <cp:lastModifiedBy>CPPASD</cp:lastModifiedBy>
  <cp:revision>12</cp:revision>
  <dcterms:created xsi:type="dcterms:W3CDTF">2013-12-01T21:38:07Z</dcterms:created>
  <dcterms:modified xsi:type="dcterms:W3CDTF">2013-12-02T13:42:34Z</dcterms:modified>
</cp:coreProperties>
</file>