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57" r:id="rId5"/>
    <p:sldId id="259" r:id="rId6"/>
    <p:sldId id="273" r:id="rId7"/>
    <p:sldId id="260" r:id="rId8"/>
    <p:sldId id="274" r:id="rId9"/>
    <p:sldId id="261" r:id="rId10"/>
    <p:sldId id="268" r:id="rId11"/>
    <p:sldId id="262" r:id="rId12"/>
    <p:sldId id="272" r:id="rId13"/>
    <p:sldId id="267" r:id="rId14"/>
    <p:sldId id="269" r:id="rId15"/>
    <p:sldId id="270" r:id="rId16"/>
    <p:sldId id="263" r:id="rId17"/>
    <p:sldId id="264" r:id="rId18"/>
    <p:sldId id="265" r:id="rId19"/>
    <p:sldId id="266" r:id="rId20"/>
    <p:sldId id="271"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24123-CE6F-4812-97BD-701B45EBAC8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54116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24123-CE6F-4812-97BD-701B45EBAC8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363134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24123-CE6F-4812-97BD-701B45EBAC8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39980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24123-CE6F-4812-97BD-701B45EBAC8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61850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24123-CE6F-4812-97BD-701B45EBAC8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0207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24123-CE6F-4812-97BD-701B45EBAC8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30016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24123-CE6F-4812-97BD-701B45EBAC86}" type="datetimeFigureOut">
              <a:rPr lang="en-US" smtClean="0"/>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94401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24123-CE6F-4812-97BD-701B45EBAC86}" type="datetimeFigureOut">
              <a:rPr lang="en-US" smtClean="0"/>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78500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24123-CE6F-4812-97BD-701B45EBAC86}" type="datetimeFigureOut">
              <a:rPr lang="en-US" smtClean="0"/>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5255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24123-CE6F-4812-97BD-701B45EBAC8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96410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24123-CE6F-4812-97BD-701B45EBAC8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D719-A0AF-4D6B-AED7-06059D9989F7}" type="slidenum">
              <a:rPr lang="en-US" smtClean="0"/>
              <a:t>‹#›</a:t>
            </a:fld>
            <a:endParaRPr lang="en-US"/>
          </a:p>
        </p:txBody>
      </p:sp>
    </p:spTree>
    <p:extLst>
      <p:ext uri="{BB962C8B-B14F-4D97-AF65-F5344CB8AC3E}">
        <p14:creationId xmlns:p14="http://schemas.microsoft.com/office/powerpoint/2010/main" val="25682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24123-CE6F-4812-97BD-701B45EBAC86}" type="datetimeFigureOut">
              <a:rPr lang="en-US" smtClean="0"/>
              <a:t>11/19/2013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AD719-A0AF-4D6B-AED7-06059D9989F7}" type="slidenum">
              <a:rPr lang="en-US" smtClean="0"/>
              <a:t>‹#›</a:t>
            </a:fld>
            <a:endParaRPr lang="en-US"/>
          </a:p>
        </p:txBody>
      </p:sp>
    </p:spTree>
    <p:extLst>
      <p:ext uri="{BB962C8B-B14F-4D97-AF65-F5344CB8AC3E}">
        <p14:creationId xmlns:p14="http://schemas.microsoft.com/office/powerpoint/2010/main" val="292854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8L6eYZs1t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OU4X_xphee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NZSpsMqNKo"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Np-TYoZE5NM"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chooltube.com/video/bad061dacabe449884f5/Andrew%20Jackson%20by%20Shmoo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history.com/pages/h329.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solidFill>
                  <a:srgbClr val="FF0000"/>
                </a:solidFill>
                <a:effectLst>
                  <a:outerShdw blurRad="38100" dist="38100" dir="2700000" algn="tl">
                    <a:srgbClr val="000000">
                      <a:alpha val="43137"/>
                    </a:srgbClr>
                  </a:outerShdw>
                </a:effectLst>
              </a:rPr>
              <a:t>Rise of Democracy</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352800"/>
            <a:ext cx="6400800" cy="3276600"/>
          </a:xfrm>
        </p:spPr>
        <p:txBody>
          <a:bodyPr>
            <a:normAutofit fontScale="92500" lnSpcReduction="10000"/>
          </a:bodyPr>
          <a:lstStyle/>
          <a:p>
            <a:r>
              <a:rPr lang="en-US" i="1" dirty="0" smtClean="0">
                <a:solidFill>
                  <a:srgbClr val="002060"/>
                </a:solidFill>
              </a:rPr>
              <a:t>“The political activity that pervades the United States must be seen in order to be understood.  No sooner do you set foot upon American ground than you are stunned by a kind of tumult”—</a:t>
            </a:r>
            <a:r>
              <a:rPr lang="en-US" dirty="0" smtClean="0">
                <a:solidFill>
                  <a:srgbClr val="002060"/>
                </a:solidFill>
              </a:rPr>
              <a:t>Alexis de Tocqueville (Democracy in America, 1835) </a:t>
            </a:r>
            <a:endParaRPr lang="en-US" dirty="0">
              <a:solidFill>
                <a:srgbClr val="002060"/>
              </a:solidFill>
            </a:endParaRPr>
          </a:p>
        </p:txBody>
      </p:sp>
    </p:spTree>
    <p:extLst>
      <p:ext uri="{BB962C8B-B14F-4D97-AF65-F5344CB8AC3E}">
        <p14:creationId xmlns:p14="http://schemas.microsoft.com/office/powerpoint/2010/main" val="884416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82"/>
            <a:ext cx="9144000" cy="683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537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6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Peggy Eaton Affair</a:t>
            </a:r>
            <a:endParaRPr lang="en-US" dirty="0"/>
          </a:p>
        </p:txBody>
      </p:sp>
      <p:sp>
        <p:nvSpPr>
          <p:cNvPr id="3" name="Content Placeholder 2"/>
          <p:cNvSpPr>
            <a:spLocks noGrp="1"/>
          </p:cNvSpPr>
          <p:nvPr>
            <p:ph idx="1"/>
          </p:nvPr>
        </p:nvSpPr>
        <p:spPr/>
        <p:txBody>
          <a:bodyPr/>
          <a:lstStyle/>
          <a:p>
            <a:r>
              <a:rPr lang="en-US" dirty="0" smtClean="0"/>
              <a:t>Secretary of War’s wife (Peggy Eaton) was refused invitations to parties because they expected her of being an adulteress</a:t>
            </a:r>
          </a:p>
          <a:p>
            <a:r>
              <a:rPr lang="en-US" dirty="0" smtClean="0"/>
              <a:t>Jackson mandated that his cabinets wives associate themselves with Mrs. Eaton</a:t>
            </a:r>
          </a:p>
          <a:p>
            <a:r>
              <a:rPr lang="en-US" dirty="0" smtClean="0"/>
              <a:t>Results: </a:t>
            </a:r>
          </a:p>
          <a:p>
            <a:pPr marL="1371600" lvl="2" indent="-457200">
              <a:buFont typeface="+mj-lt"/>
              <a:buAutoNum type="alphaUcPeriod"/>
            </a:pPr>
            <a:r>
              <a:rPr lang="en-US" dirty="0" smtClean="0"/>
              <a:t>Most, including VP Calhoun resign</a:t>
            </a:r>
          </a:p>
          <a:p>
            <a:pPr marL="1371600" lvl="2" indent="-457200">
              <a:buFont typeface="+mj-lt"/>
              <a:buAutoNum type="alphaUcPeriod"/>
            </a:pPr>
            <a:r>
              <a:rPr lang="en-US" dirty="0" smtClean="0"/>
              <a:t>“Kitchen Cabinet”</a:t>
            </a:r>
          </a:p>
          <a:p>
            <a:endParaRPr lang="en-US" dirty="0"/>
          </a:p>
        </p:txBody>
      </p:sp>
    </p:spTree>
    <p:extLst>
      <p:ext uri="{BB962C8B-B14F-4D97-AF65-F5344CB8AC3E}">
        <p14:creationId xmlns:p14="http://schemas.microsoft.com/office/powerpoint/2010/main" val="1804379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descr="http://mrkash.com/activities/images/jacksonr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352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Nullification Crisis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For the most part Jackson was a believer in states rights </a:t>
            </a:r>
          </a:p>
          <a:p>
            <a:r>
              <a:rPr lang="en-US" dirty="0" smtClean="0"/>
              <a:t>1828—S.C. declares the Tariff of 1828 to be </a:t>
            </a:r>
            <a:r>
              <a:rPr lang="en-US" dirty="0"/>
              <a:t>u</a:t>
            </a:r>
            <a:r>
              <a:rPr lang="en-US" dirty="0" smtClean="0"/>
              <a:t>nconstitutional (Tariff of Abominations) </a:t>
            </a:r>
          </a:p>
          <a:p>
            <a:r>
              <a:rPr lang="en-US" dirty="0" smtClean="0"/>
              <a:t> </a:t>
            </a:r>
            <a:r>
              <a:rPr lang="en-US" b="1" i="1" dirty="0" smtClean="0">
                <a:solidFill>
                  <a:schemeClr val="accent3">
                    <a:lumMod val="50000"/>
                  </a:schemeClr>
                </a:solidFill>
              </a:rPr>
              <a:t>Nullification Theory</a:t>
            </a:r>
            <a:r>
              <a:rPr lang="en-US" dirty="0" smtClean="0"/>
              <a:t>--Calhoun decided that each state could decided whether to follow or void a federal law</a:t>
            </a:r>
          </a:p>
          <a:p>
            <a:r>
              <a:rPr lang="en-US" dirty="0" smtClean="0"/>
              <a:t>In 1832 Calhoun held a special convention forbidding the collection of Tariffs </a:t>
            </a:r>
            <a:endParaRPr lang="en-US" dirty="0"/>
          </a:p>
        </p:txBody>
      </p:sp>
      <p:sp>
        <p:nvSpPr>
          <p:cNvPr id="4" name="TextBox 3"/>
          <p:cNvSpPr txBox="1"/>
          <p:nvPr/>
        </p:nvSpPr>
        <p:spPr>
          <a:xfrm>
            <a:off x="152400" y="6324600"/>
            <a:ext cx="8839200" cy="369332"/>
          </a:xfrm>
          <a:prstGeom prst="rect">
            <a:avLst/>
          </a:prstGeom>
          <a:noFill/>
        </p:spPr>
        <p:txBody>
          <a:bodyPr wrap="square" rtlCol="0">
            <a:spAutoFit/>
          </a:bodyPr>
          <a:lstStyle/>
          <a:p>
            <a:r>
              <a:rPr lang="en-US" dirty="0">
                <a:hlinkClick r:id="rId2"/>
              </a:rPr>
              <a:t>http://</a:t>
            </a:r>
            <a:r>
              <a:rPr lang="en-US" dirty="0" smtClean="0">
                <a:hlinkClick r:id="rId2"/>
              </a:rPr>
              <a:t>www.youtube.com/watch?v=8L6eYZs1tDo</a:t>
            </a:r>
            <a:r>
              <a:rPr lang="en-US" dirty="0" smtClean="0"/>
              <a:t> </a:t>
            </a:r>
            <a:endParaRPr lang="en-US" dirty="0"/>
          </a:p>
        </p:txBody>
      </p:sp>
    </p:spTree>
    <p:extLst>
      <p:ext uri="{BB962C8B-B14F-4D97-AF65-F5344CB8AC3E}">
        <p14:creationId xmlns:p14="http://schemas.microsoft.com/office/powerpoint/2010/main" val="1332637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Jackson responds</a:t>
            </a:r>
            <a:endParaRPr lang="en-US" dirty="0"/>
          </a:p>
        </p:txBody>
      </p:sp>
      <p:sp>
        <p:nvSpPr>
          <p:cNvPr id="3" name="Content Placeholder 2"/>
          <p:cNvSpPr>
            <a:spLocks noGrp="1"/>
          </p:cNvSpPr>
          <p:nvPr>
            <p:ph idx="1"/>
          </p:nvPr>
        </p:nvSpPr>
        <p:spPr>
          <a:xfrm>
            <a:off x="457200" y="1600200"/>
            <a:ext cx="8229600" cy="5029199"/>
          </a:xfrm>
        </p:spPr>
        <p:txBody>
          <a:bodyPr/>
          <a:lstStyle/>
          <a:p>
            <a:r>
              <a:rPr lang="en-US" dirty="0" smtClean="0"/>
              <a:t>Force Bill—Jackson asks and receives a resolution asking for the use military force </a:t>
            </a:r>
          </a:p>
          <a:p>
            <a:r>
              <a:rPr lang="en-US" dirty="0" smtClean="0"/>
              <a:t>Henry Clay steps in and lowers the tariff </a:t>
            </a:r>
          </a:p>
          <a:p>
            <a:r>
              <a:rPr lang="en-US" dirty="0" smtClean="0"/>
              <a:t>Webster Hayne debate</a:t>
            </a:r>
          </a:p>
          <a:p>
            <a:pPr lvl="1"/>
            <a:r>
              <a:rPr lang="en-US" dirty="0" smtClean="0"/>
              <a:t>1830 Daniel Webster (Mass) and Robert Hayne (S.C.) debate over state vs. federal right</a:t>
            </a:r>
          </a:p>
          <a:p>
            <a:pPr lvl="1"/>
            <a:endParaRPr lang="en-US" dirty="0" smtClean="0"/>
          </a:p>
          <a:p>
            <a:pPr lvl="1"/>
            <a:endParaRPr lang="en-US" dirty="0"/>
          </a:p>
          <a:p>
            <a:pPr marL="457200" lvl="1" indent="0">
              <a:buNone/>
            </a:pPr>
            <a:r>
              <a:rPr lang="en-US" dirty="0">
                <a:hlinkClick r:id="rId2"/>
              </a:rPr>
              <a:t>http://</a:t>
            </a:r>
            <a:r>
              <a:rPr lang="en-US" dirty="0" smtClean="0">
                <a:hlinkClick r:id="rId2"/>
              </a:rPr>
              <a:t>www.youtube.com/watch?v=OU4X_xphee8</a:t>
            </a:r>
            <a:r>
              <a:rPr lang="en-US" dirty="0" smtClean="0"/>
              <a:t> </a:t>
            </a:r>
            <a:endParaRPr lang="en-US" dirty="0"/>
          </a:p>
          <a:p>
            <a:pPr lvl="1"/>
            <a:endParaRPr lang="en-US" dirty="0" smtClean="0"/>
          </a:p>
          <a:p>
            <a:pPr lvl="1"/>
            <a:endParaRPr lang="en-US" dirty="0"/>
          </a:p>
        </p:txBody>
      </p:sp>
    </p:spTree>
    <p:extLst>
      <p:ext uri="{BB962C8B-B14F-4D97-AF65-F5344CB8AC3E}">
        <p14:creationId xmlns:p14="http://schemas.microsoft.com/office/powerpoint/2010/main" val="1354822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0"/>
            <a:ext cx="4040188" cy="1096962"/>
          </a:xfrm>
        </p:spPr>
        <p:txBody>
          <a:bodyPr>
            <a:noAutofit/>
          </a:bodyPr>
          <a:lstStyle/>
          <a:p>
            <a:pPr algn="ctr"/>
            <a:r>
              <a:rPr lang="en-US" sz="3200" dirty="0" smtClean="0"/>
              <a:t>“Our Federal Union, it must be preserved”</a:t>
            </a:r>
            <a:endParaRPr lang="en-US" sz="3200" dirty="0"/>
          </a:p>
        </p:txBody>
      </p:sp>
      <p:sp>
        <p:nvSpPr>
          <p:cNvPr id="7" name="Text Placeholder 6"/>
          <p:cNvSpPr>
            <a:spLocks noGrp="1"/>
          </p:cNvSpPr>
          <p:nvPr>
            <p:ph type="body" sz="quarter" idx="3"/>
          </p:nvPr>
        </p:nvSpPr>
        <p:spPr>
          <a:xfrm>
            <a:off x="4572000" y="76200"/>
            <a:ext cx="4041775" cy="1371600"/>
          </a:xfrm>
        </p:spPr>
        <p:txBody>
          <a:bodyPr>
            <a:noAutofit/>
          </a:bodyPr>
          <a:lstStyle/>
          <a:p>
            <a:r>
              <a:rPr lang="en-US" sz="3200" dirty="0" smtClean="0"/>
              <a:t>“The Union, next to our liberties, Most Dear!” </a:t>
            </a:r>
            <a:endParaRPr lang="en-US" sz="3200" dirty="0"/>
          </a:p>
        </p:txBody>
      </p:sp>
      <p:pic>
        <p:nvPicPr>
          <p:cNvPr id="1026" name="Picture 2" descr="http://deeprunwildcats.org/nicely/wp-content/uploads/2010/11/AndrewJack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26193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3725"/>
            <a:ext cx="2619375" cy="265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517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Removal Act</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dirty="0" smtClean="0"/>
              <a:t>The President of the common man decides that the safest route was for Native Americans to move west of the Miss. River so whites could smoothly acquire their land</a:t>
            </a:r>
          </a:p>
          <a:p>
            <a:r>
              <a:rPr lang="en-US" dirty="0" smtClean="0"/>
              <a:t>Georgia passed a law requiring the Cherokees to move</a:t>
            </a:r>
          </a:p>
          <a:p>
            <a:pPr lvl="1"/>
            <a:r>
              <a:rPr lang="en-US" dirty="0" smtClean="0"/>
              <a:t>Supreme Court cases:</a:t>
            </a:r>
          </a:p>
          <a:p>
            <a:pPr marL="1371600" lvl="2" indent="-457200">
              <a:buFont typeface="+mj-lt"/>
              <a:buAutoNum type="arabicPeriod"/>
            </a:pPr>
            <a:r>
              <a:rPr lang="en-US" dirty="0" smtClean="0"/>
              <a:t>Cherokee vs. Georgia</a:t>
            </a:r>
          </a:p>
          <a:p>
            <a:pPr marL="1371600" lvl="2" indent="-457200">
              <a:buFont typeface="+mj-lt"/>
              <a:buAutoNum type="arabicPeriod"/>
            </a:pPr>
            <a:r>
              <a:rPr lang="en-US" dirty="0" smtClean="0"/>
              <a:t>Worcester vs. Georgia</a:t>
            </a:r>
            <a:endParaRPr lang="en-US" dirty="0"/>
          </a:p>
        </p:txBody>
      </p:sp>
      <p:sp>
        <p:nvSpPr>
          <p:cNvPr id="4" name="TextBox 3"/>
          <p:cNvSpPr txBox="1"/>
          <p:nvPr/>
        </p:nvSpPr>
        <p:spPr>
          <a:xfrm>
            <a:off x="381000" y="6172200"/>
            <a:ext cx="8305800" cy="369332"/>
          </a:xfrm>
          <a:prstGeom prst="rect">
            <a:avLst/>
          </a:prstGeom>
          <a:noFill/>
        </p:spPr>
        <p:txBody>
          <a:bodyPr wrap="square" rtlCol="0">
            <a:spAutoFit/>
          </a:bodyPr>
          <a:lstStyle/>
          <a:p>
            <a:pPr algn="ctr"/>
            <a:r>
              <a:rPr lang="en-US" dirty="0">
                <a:hlinkClick r:id="rId3"/>
              </a:rPr>
              <a:t>http://</a:t>
            </a:r>
            <a:r>
              <a:rPr lang="en-US" dirty="0" smtClean="0">
                <a:hlinkClick r:id="rId3"/>
              </a:rPr>
              <a:t>www.youtube.com/watch?v=pNZSpsMqNKo</a:t>
            </a:r>
            <a:r>
              <a:rPr lang="en-US" dirty="0" smtClean="0"/>
              <a:t> </a:t>
            </a:r>
            <a:endParaRPr lang="en-US" dirty="0"/>
          </a:p>
        </p:txBody>
      </p:sp>
    </p:spTree>
    <p:extLst>
      <p:ext uri="{BB962C8B-B14F-4D97-AF65-F5344CB8AC3E}">
        <p14:creationId xmlns:p14="http://schemas.microsoft.com/office/powerpoint/2010/main" val="21098342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dirty="0" smtClean="0">
                <a:effectLst>
                  <a:outerShdw blurRad="38100" dist="38100" dir="2700000" algn="tl">
                    <a:srgbClr val="000000">
                      <a:alpha val="43137"/>
                    </a:srgbClr>
                  </a:outerShdw>
                </a:effectLst>
              </a:rPr>
              <a:t>Outcome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smtClean="0">
                <a:effectLst>
                  <a:outerShdw blurRad="38100" dist="38100" dir="2700000" algn="tl">
                    <a:srgbClr val="000000">
                      <a:alpha val="43137"/>
                    </a:srgbClr>
                  </a:outerShdw>
                </a:effectLst>
              </a:rPr>
              <a:t>“Chief Justice John Marshall has made his decision, now let him enforce it.” </a:t>
            </a:r>
          </a:p>
          <a:p>
            <a:r>
              <a:rPr lang="en-US" b="1" dirty="0" smtClean="0">
                <a:effectLst>
                  <a:outerShdw blurRad="38100" dist="38100" dir="2700000" algn="tl">
                    <a:srgbClr val="000000">
                      <a:alpha val="43137"/>
                    </a:srgbClr>
                  </a:outerShdw>
                </a:effectLst>
              </a:rPr>
              <a:t>Is this Constitutional? </a:t>
            </a:r>
          </a:p>
          <a:p>
            <a:r>
              <a:rPr lang="en-US" b="1" dirty="0" smtClean="0">
                <a:effectLst>
                  <a:outerShdw blurRad="38100" dist="38100" dir="2700000" algn="tl">
                    <a:srgbClr val="000000">
                      <a:alpha val="43137"/>
                    </a:srgbClr>
                  </a:outerShdw>
                </a:effectLst>
              </a:rPr>
              <a:t>Trail of Tears</a:t>
            </a:r>
          </a:p>
          <a:p>
            <a:pPr lvl="1">
              <a:buFont typeface="Wingdings" pitchFamily="2" charset="2"/>
              <a:buChar char="v"/>
            </a:pPr>
            <a:r>
              <a:rPr lang="en-US" b="1" i="1" u="sng" dirty="0" smtClean="0">
                <a:effectLst>
                  <a:outerShdw blurRad="38100" dist="38100" dir="2700000" algn="tl">
                    <a:srgbClr val="000000">
                      <a:alpha val="43137"/>
                    </a:srgbClr>
                  </a:outerShdw>
                </a:effectLst>
              </a:rPr>
              <a:t>Treaty of New </a:t>
            </a:r>
            <a:r>
              <a:rPr lang="en-US" b="1" i="1" u="sng" dirty="0" err="1" smtClean="0">
                <a:effectLst>
                  <a:outerShdw blurRad="38100" dist="38100" dir="2700000" algn="tl">
                    <a:srgbClr val="000000">
                      <a:alpha val="43137"/>
                    </a:srgbClr>
                  </a:outerShdw>
                </a:effectLst>
              </a:rPr>
              <a:t>Echota</a:t>
            </a:r>
            <a:r>
              <a:rPr lang="en-US" b="1" i="1" u="sng"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gave Jackson the legality to move the Cherokees </a:t>
            </a:r>
          </a:p>
          <a:p>
            <a:pPr lvl="1">
              <a:buFont typeface="Wingdings" pitchFamily="2" charset="2"/>
              <a:buChar char="v"/>
            </a:pPr>
            <a:r>
              <a:rPr lang="en-US" b="1" dirty="0" smtClean="0">
                <a:effectLst>
                  <a:outerShdw blurRad="38100" dist="38100" dir="2700000" algn="tl">
                    <a:srgbClr val="000000">
                      <a:alpha val="43137"/>
                    </a:srgbClr>
                  </a:outerShdw>
                </a:effectLst>
              </a:rPr>
              <a:t>Beginning in 1838 (under Van Buren) the Cherokee are forced to endure the “Trail of Tears”</a:t>
            </a:r>
          </a:p>
          <a:p>
            <a:pPr lvl="1">
              <a:buFont typeface="Wingdings" pitchFamily="2" charset="2"/>
              <a:buChar char="v"/>
            </a:pPr>
            <a:r>
              <a:rPr lang="en-US" b="1" dirty="0" smtClean="0">
                <a:effectLst>
                  <a:outerShdw blurRad="38100" dist="38100" dir="2700000" algn="tl">
                    <a:srgbClr val="000000">
                      <a:alpha val="43137"/>
                    </a:srgbClr>
                  </a:outerShdw>
                </a:effectLst>
              </a:rPr>
              <a:t>15,00 forced to move West, 4,000 perish along the way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0530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6248400"/>
            <a:ext cx="7620000" cy="1446550"/>
          </a:xfrm>
          <a:prstGeom prst="rect">
            <a:avLst/>
          </a:prstGeom>
          <a:noFill/>
        </p:spPr>
        <p:txBody>
          <a:bodyPr wrap="square" rtlCol="0">
            <a:spAutoFit/>
          </a:bodyPr>
          <a:lstStyle/>
          <a:p>
            <a:pPr algn="ctr"/>
            <a:r>
              <a:rPr lang="en-US" sz="4400" dirty="0" smtClean="0"/>
              <a:t>Route that resulted in thousands of Cherokee deaths</a:t>
            </a:r>
            <a:endParaRPr lang="en-US" sz="4400" dirty="0"/>
          </a:p>
        </p:txBody>
      </p:sp>
    </p:spTree>
    <p:extLst>
      <p:ext uri="{BB962C8B-B14F-4D97-AF65-F5344CB8AC3E}">
        <p14:creationId xmlns:p14="http://schemas.microsoft.com/office/powerpoint/2010/main" val="24312442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8197"/>
            <a:ext cx="8610600" cy="923330"/>
          </a:xfrm>
          <a:prstGeom prst="rect">
            <a:avLst/>
          </a:prstGeom>
          <a:noFill/>
        </p:spPr>
        <p:txBody>
          <a:bodyPr wrap="square" rtlCol="0">
            <a:spAutoFit/>
          </a:bodyPr>
          <a:lstStyle/>
          <a:p>
            <a:pPr algn="ctr"/>
            <a:r>
              <a:rPr lang="en-US" sz="5400" b="1" dirty="0">
                <a:solidFill>
                  <a:srgbClr val="FF0000"/>
                </a:solidFill>
                <a:effectLst>
                  <a:outerShdw blurRad="38100" dist="38100" dir="2700000" algn="tl">
                    <a:srgbClr val="000000">
                      <a:alpha val="43137"/>
                    </a:srgbClr>
                  </a:outerShdw>
                </a:effectLst>
              </a:rPr>
              <a:t>Painting by Robert </a:t>
            </a:r>
            <a:r>
              <a:rPr lang="en-US" sz="5400" b="1" dirty="0" err="1">
                <a:solidFill>
                  <a:srgbClr val="FF0000"/>
                </a:solidFill>
                <a:effectLst>
                  <a:outerShdw blurRad="38100" dist="38100" dir="2700000" algn="tl">
                    <a:srgbClr val="000000">
                      <a:alpha val="43137"/>
                    </a:srgbClr>
                  </a:outerShdw>
                </a:effectLst>
              </a:rPr>
              <a:t>Lindneux</a:t>
            </a:r>
            <a:endParaRPr lang="en-US" sz="54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33400" y="6096000"/>
            <a:ext cx="8001000" cy="523220"/>
          </a:xfrm>
          <a:prstGeom prst="rect">
            <a:avLst/>
          </a:prstGeom>
          <a:noFill/>
        </p:spPr>
        <p:txBody>
          <a:bodyPr wrap="square" rtlCol="0">
            <a:spAutoFit/>
          </a:bodyPr>
          <a:lstStyle/>
          <a:p>
            <a:pPr algn="ctr"/>
            <a:r>
              <a:rPr lang="en-US" sz="2800" b="1" dirty="0">
                <a:solidFill>
                  <a:srgbClr val="00B0F0"/>
                </a:solidFill>
                <a:hlinkClick r:id="rId3"/>
              </a:rPr>
              <a:t>http://</a:t>
            </a:r>
            <a:r>
              <a:rPr lang="en-US" sz="2800" b="1" dirty="0" smtClean="0">
                <a:solidFill>
                  <a:srgbClr val="00B0F0"/>
                </a:solidFill>
                <a:hlinkClick r:id="rId3"/>
              </a:rPr>
              <a:t>www.youtube.com/watch?v=Np-TYoZE5NM</a:t>
            </a:r>
            <a:r>
              <a:rPr lang="en-US" sz="2800" b="1" dirty="0" smtClean="0">
                <a:solidFill>
                  <a:srgbClr val="00B0F0"/>
                </a:solidFill>
              </a:rPr>
              <a:t>  </a:t>
            </a:r>
            <a:endParaRPr lang="en-US" sz="2800" b="1" dirty="0">
              <a:solidFill>
                <a:srgbClr val="00B0F0"/>
              </a:solidFill>
            </a:endParaRPr>
          </a:p>
        </p:txBody>
      </p:sp>
    </p:spTree>
    <p:extLst>
      <p:ext uri="{BB962C8B-B14F-4D97-AF65-F5344CB8AC3E}">
        <p14:creationId xmlns:p14="http://schemas.microsoft.com/office/powerpoint/2010/main" val="1371847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Change in Politics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t>Voter turnout increases vastly from 1824-1840</a:t>
            </a:r>
          </a:p>
          <a:p>
            <a:r>
              <a:rPr lang="en-US" dirty="0" smtClean="0"/>
              <a:t>Reasons why</a:t>
            </a:r>
          </a:p>
          <a:p>
            <a:pPr marL="971550" lvl="1" indent="-514350">
              <a:buFont typeface="+mj-lt"/>
              <a:buAutoNum type="arabicPeriod"/>
            </a:pPr>
            <a:r>
              <a:rPr lang="en-US" dirty="0" smtClean="0"/>
              <a:t>Universal White male Suffrage</a:t>
            </a:r>
          </a:p>
          <a:p>
            <a:pPr marL="1371600" lvl="2" indent="-514350">
              <a:buFont typeface="+mj-lt"/>
              <a:buAutoNum type="arabicPeriod"/>
            </a:pPr>
            <a:r>
              <a:rPr lang="en-US" sz="2800" dirty="0" smtClean="0"/>
              <a:t>New states like Illinois, Missouri and Indiana had no religious or property restrictions on voting</a:t>
            </a:r>
          </a:p>
          <a:p>
            <a:pPr marL="971550" lvl="1" indent="-514350">
              <a:buFont typeface="+mj-lt"/>
              <a:buAutoNum type="arabicPeriod"/>
            </a:pPr>
            <a:r>
              <a:rPr lang="en-US" dirty="0" smtClean="0"/>
              <a:t>Party nominations</a:t>
            </a:r>
          </a:p>
          <a:p>
            <a:pPr marL="1371600" lvl="2" indent="-514350">
              <a:buFont typeface="+mj-lt"/>
              <a:buAutoNum type="arabicPeriod"/>
            </a:pPr>
            <a:r>
              <a:rPr lang="en-US" sz="2800" dirty="0" smtClean="0"/>
              <a:t>Elimination of the “King Caucus” </a:t>
            </a:r>
          </a:p>
          <a:p>
            <a:pPr marL="1371600" lvl="2" indent="-514350">
              <a:buFont typeface="+mj-lt"/>
              <a:buAutoNum type="arabicPeriod"/>
            </a:pPr>
            <a:r>
              <a:rPr lang="en-US" sz="2800" dirty="0" smtClean="0"/>
              <a:t>Replaced with national conventions</a:t>
            </a:r>
          </a:p>
          <a:p>
            <a:pPr marL="457200" lvl="1" indent="0">
              <a:buNone/>
            </a:pPr>
            <a:endParaRPr lang="en-US" dirty="0"/>
          </a:p>
        </p:txBody>
      </p:sp>
    </p:spTree>
    <p:extLst>
      <p:ext uri="{BB962C8B-B14F-4D97-AF65-F5344CB8AC3E}">
        <p14:creationId xmlns:p14="http://schemas.microsoft.com/office/powerpoint/2010/main" val="16663726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anim calcmode="lin" valueType="num">
                                      <p:cBhvr>
                                        <p:cTn id="1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a:latin typeface="Aparajita" pitchFamily="34" charset="0"/>
                <a:cs typeface="Aparajita" pitchFamily="34" charset="0"/>
              </a:rPr>
              <a:t>"The Bank is trying to kill me, Sir, but I shall kill it!"</a:t>
            </a:r>
          </a:p>
        </p:txBody>
      </p:sp>
      <p:sp>
        <p:nvSpPr>
          <p:cNvPr id="3" name="Text Placeholder 2"/>
          <p:cNvSpPr>
            <a:spLocks noGrp="1"/>
          </p:cNvSpPr>
          <p:nvPr>
            <p:ph type="body" idx="1"/>
          </p:nvPr>
        </p:nvSpPr>
        <p:spPr>
          <a:xfrm>
            <a:off x="5715000" y="1493838"/>
            <a:ext cx="3276600" cy="639762"/>
          </a:xfrm>
        </p:spPr>
        <p:txBody>
          <a:bodyPr>
            <a:normAutofit/>
          </a:bodyPr>
          <a:lstStyle/>
          <a:p>
            <a:pPr algn="ctr"/>
            <a:r>
              <a:rPr lang="en-US" sz="3200" dirty="0" smtClean="0"/>
              <a:t>The Bank War</a:t>
            </a:r>
            <a:endParaRPr lang="en-US" sz="3200" dirty="0"/>
          </a:p>
        </p:txBody>
      </p:sp>
      <p:sp>
        <p:nvSpPr>
          <p:cNvPr id="4" name="Content Placeholder 3"/>
          <p:cNvSpPr>
            <a:spLocks noGrp="1"/>
          </p:cNvSpPr>
          <p:nvPr>
            <p:ph sz="half" idx="2"/>
          </p:nvPr>
        </p:nvSpPr>
        <p:spPr>
          <a:xfrm>
            <a:off x="0" y="1371600"/>
            <a:ext cx="4588452" cy="5486400"/>
          </a:xfrm>
        </p:spPr>
        <p:txBody>
          <a:bodyPr>
            <a:normAutofit/>
          </a:bodyPr>
          <a:lstStyle/>
          <a:p>
            <a:r>
              <a:rPr lang="en-US" sz="2000" dirty="0" smtClean="0"/>
              <a:t>In, Nicholas Biddle's </a:t>
            </a:r>
            <a:r>
              <a:rPr lang="en-US" sz="2000" dirty="0"/>
              <a:t>supporters in Congress, principally Daniel Webster and Henry Clay, introduced Bank </a:t>
            </a:r>
            <a:r>
              <a:rPr lang="en-US" sz="2000" dirty="0" err="1"/>
              <a:t>recharter</a:t>
            </a:r>
            <a:r>
              <a:rPr lang="en-US" sz="2000" dirty="0"/>
              <a:t> </a:t>
            </a:r>
            <a:r>
              <a:rPr lang="en-US" sz="2000" dirty="0" smtClean="0"/>
              <a:t>legislation</a:t>
            </a:r>
          </a:p>
          <a:p>
            <a:r>
              <a:rPr lang="en-US" sz="2000" dirty="0"/>
              <a:t>Jackson vetoed the Bank </a:t>
            </a:r>
            <a:r>
              <a:rPr lang="en-US" sz="2000" dirty="0" err="1"/>
              <a:t>Recharter</a:t>
            </a:r>
            <a:r>
              <a:rPr lang="en-US" sz="2000" dirty="0"/>
              <a:t> </a:t>
            </a:r>
            <a:r>
              <a:rPr lang="en-US" sz="2000" dirty="0" smtClean="0"/>
              <a:t>Bill</a:t>
            </a:r>
          </a:p>
          <a:p>
            <a:r>
              <a:rPr lang="en-US" sz="2000" dirty="0"/>
              <a:t>Jackson also ordered the federal government's deposits removed from the Bank of the United States and placed in state or "Pet" </a:t>
            </a:r>
            <a:r>
              <a:rPr lang="en-US" sz="2000" dirty="0" smtClean="0"/>
              <a:t>banks</a:t>
            </a:r>
          </a:p>
          <a:p>
            <a:r>
              <a:rPr lang="en-US" sz="2000" dirty="0" smtClean="0"/>
              <a:t>Results?</a:t>
            </a:r>
          </a:p>
          <a:p>
            <a:pPr marL="857250" lvl="1" indent="-457200">
              <a:buFont typeface="+mj-lt"/>
              <a:buAutoNum type="arabicPeriod"/>
            </a:pPr>
            <a:r>
              <a:rPr lang="en-US" dirty="0" smtClean="0"/>
              <a:t>“Pet Banks”</a:t>
            </a:r>
          </a:p>
          <a:p>
            <a:pPr marL="857250" lvl="1" indent="-457200">
              <a:buFont typeface="+mj-lt"/>
              <a:buAutoNum type="arabicPeriod"/>
            </a:pPr>
            <a:r>
              <a:rPr lang="en-US" dirty="0" smtClean="0"/>
              <a:t>Specie Circular </a:t>
            </a:r>
            <a:endParaRPr lang="en-US" dirty="0"/>
          </a:p>
        </p:txBody>
      </p:sp>
      <p:pic>
        <p:nvPicPr>
          <p:cNvPr id="2050" name="Picture 2" descr="Jackson slaying the many-headed monster, 1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88452" y="2133600"/>
            <a:ext cx="454938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709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ircle(in)">
                                      <p:cBhvr>
                                        <p:cTn id="7" dur="20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2">
              <a:lumMod val="75000"/>
            </a:schemeClr>
          </a:fgClr>
          <a:bgClr>
            <a:schemeClr val="tx1">
              <a:lumMod val="95000"/>
              <a:lumOff val="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solidFill>
                  <a:srgbClr val="FF0000"/>
                </a:solidFill>
              </a:rPr>
              <a:t>Did you know</a:t>
            </a:r>
            <a:endParaRPr lang="en-US" dirty="0">
              <a:solidFill>
                <a:srgbClr val="FF0000"/>
              </a:solidFill>
            </a:endParaRPr>
          </a:p>
        </p:txBody>
      </p:sp>
      <p:sp>
        <p:nvSpPr>
          <p:cNvPr id="8" name="Subtitle 7"/>
          <p:cNvSpPr>
            <a:spLocks noGrp="1"/>
          </p:cNvSpPr>
          <p:nvPr>
            <p:ph type="subTitle" idx="1"/>
          </p:nvPr>
        </p:nvSpPr>
        <p:spPr>
          <a:xfrm>
            <a:off x="152400" y="1447799"/>
            <a:ext cx="8686800" cy="5092485"/>
          </a:xfrm>
        </p:spPr>
        <p:txBody>
          <a:bodyPr>
            <a:normAutofit/>
          </a:bodyPr>
          <a:lstStyle/>
          <a:p>
            <a:r>
              <a:rPr lang="en-US" dirty="0">
                <a:solidFill>
                  <a:srgbClr val="FFFF00"/>
                </a:solidFill>
                <a:latin typeface="Copperplate Gothic Bold" pitchFamily="34" charset="0"/>
              </a:rPr>
              <a:t>Old Hickory really earned his nickname. Not only was Jackson as unbending as a tree, but also as tough as wood. In battle he was shot in the arm, but refused to have it amputated, the only way in that time to treat wounded arms and legs. Instead, he chose the healing art of a Cherokee medicine man and kept his arm.</a:t>
            </a:r>
          </a:p>
          <a:p>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848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dirty="0"/>
              <a:t>Change in </a:t>
            </a:r>
            <a:r>
              <a:rPr lang="en-US" dirty="0" smtClean="0"/>
              <a:t>Politics Continued</a:t>
            </a:r>
            <a:endParaRPr lang="en-US" dirty="0"/>
          </a:p>
        </p:txBody>
      </p:sp>
      <p:sp>
        <p:nvSpPr>
          <p:cNvPr id="4" name="TextBox 3"/>
          <p:cNvSpPr txBox="1"/>
          <p:nvPr/>
        </p:nvSpPr>
        <p:spPr>
          <a:xfrm>
            <a:off x="457200" y="1676400"/>
            <a:ext cx="8382000" cy="3970318"/>
          </a:xfrm>
          <a:prstGeom prst="rect">
            <a:avLst/>
          </a:prstGeom>
          <a:noFill/>
        </p:spPr>
        <p:txBody>
          <a:bodyPr wrap="square" rtlCol="0">
            <a:spAutoFit/>
          </a:bodyPr>
          <a:lstStyle/>
          <a:p>
            <a:pPr lvl="1"/>
            <a:r>
              <a:rPr lang="en-US" sz="2800" b="1" dirty="0" smtClean="0"/>
              <a:t>3. 	Two </a:t>
            </a:r>
            <a:r>
              <a:rPr lang="en-US" sz="2800" b="1" dirty="0"/>
              <a:t>party system</a:t>
            </a:r>
          </a:p>
          <a:p>
            <a:pPr marL="1371600" lvl="2" indent="-514350">
              <a:buFont typeface="+mj-lt"/>
              <a:buAutoNum type="arabicPeriod"/>
            </a:pPr>
            <a:r>
              <a:rPr lang="en-US" sz="2800" dirty="0"/>
              <a:t>National election campaigns</a:t>
            </a:r>
          </a:p>
          <a:p>
            <a:pPr lvl="1"/>
            <a:r>
              <a:rPr lang="en-US" sz="2800" b="1" dirty="0" smtClean="0"/>
              <a:t>4.	Third </a:t>
            </a:r>
            <a:r>
              <a:rPr lang="en-US" sz="2800" b="1" dirty="0"/>
              <a:t>Parties</a:t>
            </a:r>
          </a:p>
          <a:p>
            <a:pPr marL="1371600" lvl="2" indent="-514350">
              <a:buFont typeface="+mj-lt"/>
              <a:buAutoNum type="arabicPeriod"/>
            </a:pPr>
            <a:r>
              <a:rPr lang="en-US" sz="2800" dirty="0"/>
              <a:t>Democrats and Whigs were the two biggest parties but groups such as the Anti-Masonic party and the Workingmen’s party appealed to the “common man”</a:t>
            </a:r>
          </a:p>
          <a:p>
            <a:pPr lvl="1"/>
            <a:r>
              <a:rPr lang="en-US" sz="2800" b="1" dirty="0" smtClean="0"/>
              <a:t>5. 	More </a:t>
            </a:r>
            <a:r>
              <a:rPr lang="en-US" sz="2800" b="1" dirty="0"/>
              <a:t>elected officials were open to voters instead of appointment</a:t>
            </a:r>
          </a:p>
        </p:txBody>
      </p:sp>
    </p:spTree>
    <p:extLst>
      <p:ext uri="{BB962C8B-B14F-4D97-AF65-F5344CB8AC3E}">
        <p14:creationId xmlns:p14="http://schemas.microsoft.com/office/powerpoint/2010/main" val="17508882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80">
                                          <p:stCondLst>
                                            <p:cond delay="0"/>
                                          </p:stCondLst>
                                        </p:cTn>
                                        <p:tgtEl>
                                          <p:spTgt spid="4">
                                            <p:txEl>
                                              <p:pRg st="3" end="3"/>
                                            </p:txEl>
                                          </p:spTgt>
                                        </p:tgtEl>
                                      </p:cBhvr>
                                    </p:animEffect>
                                    <p:anim calcmode="lin" valueType="num">
                                      <p:cBhvr>
                                        <p:cTn id="2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3" end="3"/>
                                            </p:txEl>
                                          </p:spTgt>
                                        </p:tgtEl>
                                      </p:cBhvr>
                                      <p:to x="100000" y="60000"/>
                                    </p:animScale>
                                    <p:animScale>
                                      <p:cBhvr>
                                        <p:cTn id="32" dur="166" decel="50000">
                                          <p:stCondLst>
                                            <p:cond delay="676"/>
                                          </p:stCondLst>
                                        </p:cTn>
                                        <p:tgtEl>
                                          <p:spTgt spid="4">
                                            <p:txEl>
                                              <p:pRg st="3" end="3"/>
                                            </p:txEl>
                                          </p:spTgt>
                                        </p:tgtEl>
                                      </p:cBhvr>
                                      <p:to x="100000" y="100000"/>
                                    </p:animScale>
                                    <p:animScale>
                                      <p:cBhvr>
                                        <p:cTn id="33" dur="26">
                                          <p:stCondLst>
                                            <p:cond delay="1312"/>
                                          </p:stCondLst>
                                        </p:cTn>
                                        <p:tgtEl>
                                          <p:spTgt spid="4">
                                            <p:txEl>
                                              <p:pRg st="3" end="3"/>
                                            </p:txEl>
                                          </p:spTgt>
                                        </p:tgtEl>
                                      </p:cBhvr>
                                      <p:to x="100000" y="80000"/>
                                    </p:animScale>
                                    <p:animScale>
                                      <p:cBhvr>
                                        <p:cTn id="34" dur="166" decel="50000">
                                          <p:stCondLst>
                                            <p:cond delay="1338"/>
                                          </p:stCondLst>
                                        </p:cTn>
                                        <p:tgtEl>
                                          <p:spTgt spid="4">
                                            <p:txEl>
                                              <p:pRg st="3" end="3"/>
                                            </p:txEl>
                                          </p:spTgt>
                                        </p:tgtEl>
                                      </p:cBhvr>
                                      <p:to x="100000" y="100000"/>
                                    </p:animScale>
                                    <p:animScale>
                                      <p:cBhvr>
                                        <p:cTn id="35" dur="26">
                                          <p:stCondLst>
                                            <p:cond delay="1642"/>
                                          </p:stCondLst>
                                        </p:cTn>
                                        <p:tgtEl>
                                          <p:spTgt spid="4">
                                            <p:txEl>
                                              <p:pRg st="3" end="3"/>
                                            </p:txEl>
                                          </p:spTgt>
                                        </p:tgtEl>
                                      </p:cBhvr>
                                      <p:to x="100000" y="90000"/>
                                    </p:animScale>
                                    <p:animScale>
                                      <p:cBhvr>
                                        <p:cTn id="36" dur="166" decel="50000">
                                          <p:stCondLst>
                                            <p:cond delay="1668"/>
                                          </p:stCondLst>
                                        </p:cTn>
                                        <p:tgtEl>
                                          <p:spTgt spid="4">
                                            <p:txEl>
                                              <p:pRg st="3" end="3"/>
                                            </p:txEl>
                                          </p:spTgt>
                                        </p:tgtEl>
                                      </p:cBhvr>
                                      <p:to x="100000" y="100000"/>
                                    </p:animScale>
                                    <p:animScale>
                                      <p:cBhvr>
                                        <p:cTn id="37" dur="26">
                                          <p:stCondLst>
                                            <p:cond delay="1808"/>
                                          </p:stCondLst>
                                        </p:cTn>
                                        <p:tgtEl>
                                          <p:spTgt spid="4">
                                            <p:txEl>
                                              <p:pRg st="3" end="3"/>
                                            </p:txEl>
                                          </p:spTgt>
                                        </p:tgtEl>
                                      </p:cBhvr>
                                      <p:to x="100000" y="95000"/>
                                    </p:animScale>
                                    <p:animScale>
                                      <p:cBhvr>
                                        <p:cTn id="38" dur="166" decel="50000">
                                          <p:stCondLst>
                                            <p:cond delay="1834"/>
                                          </p:stCondLst>
                                        </p:cTn>
                                        <p:tgtEl>
                                          <p:spTgt spid="4">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Andalus" pitchFamily="18" charset="-78"/>
                <a:cs typeface="Andalus" pitchFamily="18" charset="-78"/>
              </a:rPr>
              <a:t>The Revolution of 1828-</a:t>
            </a:r>
            <a:r>
              <a:rPr lang="en-US" dirty="0" smtClean="0"/>
              <a:t>-The Age of Jackson</a:t>
            </a:r>
            <a:endParaRPr lang="en-US" dirty="0"/>
          </a:p>
        </p:txBody>
      </p:sp>
      <p:sp>
        <p:nvSpPr>
          <p:cNvPr id="3" name="Content Placeholder 2"/>
          <p:cNvSpPr>
            <a:spLocks noGrp="1"/>
          </p:cNvSpPr>
          <p:nvPr>
            <p:ph idx="1"/>
          </p:nvPr>
        </p:nvSpPr>
        <p:spPr>
          <a:xfrm>
            <a:off x="381000" y="5257800"/>
            <a:ext cx="8229600" cy="1600200"/>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12300" dirty="0" smtClean="0"/>
              <a:t>The only President with an era named after himself</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4038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3301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Spoils System</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Pres. Jackson believed in appointed political supporters to gov’t jobs</a:t>
            </a:r>
          </a:p>
          <a:p>
            <a:pPr lvl="1"/>
            <a:r>
              <a:rPr lang="en-US" dirty="0" smtClean="0"/>
              <a:t>Example—Postmaster General</a:t>
            </a:r>
          </a:p>
          <a:p>
            <a:pPr lvl="1"/>
            <a:r>
              <a:rPr lang="en-US" dirty="0" smtClean="0"/>
              <a:t>Often referred to as political patronage</a:t>
            </a:r>
          </a:p>
          <a:p>
            <a:r>
              <a:rPr lang="en-US" dirty="0" smtClean="0"/>
              <a:t>Jackson also believed in political rotation</a:t>
            </a:r>
          </a:p>
          <a:p>
            <a:pPr lvl="1"/>
            <a:r>
              <a:rPr lang="en-US" dirty="0" smtClean="0"/>
              <a:t>This would maximize the number of Democrats in office</a:t>
            </a:r>
          </a:p>
          <a:p>
            <a:pPr lvl="1"/>
            <a:r>
              <a:rPr lang="en-US" dirty="0" smtClean="0"/>
              <a:t>He claimed it was a democratic reform</a:t>
            </a:r>
          </a:p>
          <a:p>
            <a:pPr marL="0" indent="0">
              <a:buNone/>
            </a:pPr>
            <a:r>
              <a:rPr lang="en-US" i="1" dirty="0" smtClean="0"/>
              <a:t>	“No man has anymore intrinsic claim to 			office than another.” </a:t>
            </a:r>
          </a:p>
          <a:p>
            <a:endParaRPr lang="en-US" dirty="0"/>
          </a:p>
        </p:txBody>
      </p:sp>
      <p:sp>
        <p:nvSpPr>
          <p:cNvPr id="4" name="TextBox 3"/>
          <p:cNvSpPr txBox="1"/>
          <p:nvPr/>
        </p:nvSpPr>
        <p:spPr>
          <a:xfrm>
            <a:off x="304800" y="6153834"/>
            <a:ext cx="8686800" cy="646331"/>
          </a:xfrm>
          <a:prstGeom prst="rect">
            <a:avLst/>
          </a:prstGeom>
          <a:noFill/>
        </p:spPr>
        <p:txBody>
          <a:bodyPr wrap="square" rtlCol="0">
            <a:spAutoFit/>
          </a:bodyPr>
          <a:lstStyle/>
          <a:p>
            <a:r>
              <a:rPr lang="en-US" dirty="0">
                <a:hlinkClick r:id="rId2"/>
              </a:rPr>
              <a:t>http://</a:t>
            </a:r>
            <a:r>
              <a:rPr lang="en-US" dirty="0" smtClean="0">
                <a:hlinkClick r:id="rId2"/>
              </a:rPr>
              <a:t>www.schooltube.com/video/bad061dacabe449884f5/Andrew%20Jackson%20by%20Shmoop</a:t>
            </a:r>
            <a:r>
              <a:rPr lang="en-US" dirty="0" smtClean="0"/>
              <a:t> </a:t>
            </a:r>
            <a:endParaRPr lang="en-US" dirty="0"/>
          </a:p>
        </p:txBody>
      </p:sp>
    </p:spTree>
    <p:extLst>
      <p:ext uri="{BB962C8B-B14F-4D97-AF65-F5344CB8AC3E}">
        <p14:creationId xmlns:p14="http://schemas.microsoft.com/office/powerpoint/2010/main" val="28042218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4"/>
            <a:ext cx="9144000" cy="684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9521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1828</a:t>
            </a:r>
            <a:endParaRPr lang="en-US" dirty="0"/>
          </a:p>
        </p:txBody>
      </p:sp>
      <p:sp>
        <p:nvSpPr>
          <p:cNvPr id="3" name="Content Placeholder 2"/>
          <p:cNvSpPr>
            <a:spLocks noGrp="1"/>
          </p:cNvSpPr>
          <p:nvPr>
            <p:ph idx="1"/>
          </p:nvPr>
        </p:nvSpPr>
        <p:spPr>
          <a:xfrm>
            <a:off x="0" y="1219200"/>
            <a:ext cx="5105400" cy="5638800"/>
          </a:xfrm>
        </p:spPr>
        <p:txBody>
          <a:bodyPr>
            <a:normAutofit fontScale="85000" lnSpcReduction="20000"/>
          </a:bodyPr>
          <a:lstStyle/>
          <a:p>
            <a:pPr>
              <a:buFont typeface="Wingdings" pitchFamily="2" charset="2"/>
              <a:buChar char="Ø"/>
            </a:pPr>
            <a:r>
              <a:rPr lang="en-US" dirty="0" smtClean="0"/>
              <a:t>3x the amount of voters participated in 1828 than in 1824</a:t>
            </a:r>
          </a:p>
          <a:p>
            <a:pPr lvl="1">
              <a:buFont typeface="Wingdings" pitchFamily="2" charset="2"/>
              <a:buChar char="q"/>
            </a:pPr>
            <a:r>
              <a:rPr lang="en-US" dirty="0" smtClean="0"/>
              <a:t>1</a:t>
            </a:r>
            <a:r>
              <a:rPr lang="en-US" baseline="30000" dirty="0" smtClean="0"/>
              <a:t>st</a:t>
            </a:r>
            <a:r>
              <a:rPr lang="en-US" dirty="0" smtClean="0"/>
              <a:t> mudslinging campaign</a:t>
            </a:r>
          </a:p>
          <a:p>
            <a:pPr lvl="1">
              <a:buFont typeface="Wingdings" pitchFamily="2" charset="2"/>
              <a:buChar char="q"/>
            </a:pPr>
            <a:r>
              <a:rPr lang="en-US" dirty="0" smtClean="0"/>
              <a:t>Adams’ wife was born out of wedlock</a:t>
            </a:r>
          </a:p>
          <a:p>
            <a:pPr lvl="1">
              <a:buFont typeface="Wingdings" pitchFamily="2" charset="2"/>
              <a:buChar char="q"/>
            </a:pPr>
            <a:r>
              <a:rPr lang="en-US" dirty="0" smtClean="0"/>
              <a:t>Jackson’s wife was an adulterous whore</a:t>
            </a:r>
          </a:p>
          <a:p>
            <a:pPr lvl="1">
              <a:buFont typeface="Wingdings" pitchFamily="2" charset="2"/>
              <a:buChar char="q"/>
            </a:pPr>
            <a:r>
              <a:rPr lang="en-US" dirty="0" smtClean="0"/>
              <a:t>President Adam’s accused of misappropriation of funds by purchasing gambling devices (In reality he bought a chessboard and a pool table)</a:t>
            </a:r>
          </a:p>
          <a:p>
            <a:pPr lvl="1">
              <a:buFont typeface="Wingdings" pitchFamily="2" charset="2"/>
              <a:buChar char="q"/>
            </a:pPr>
            <a:r>
              <a:rPr lang="en-US" dirty="0" smtClean="0"/>
              <a:t>Jackson was accused of murder for executing militia deserters and dueling</a:t>
            </a:r>
            <a:endParaRPr lang="en-US" dirty="0"/>
          </a:p>
        </p:txBody>
      </p:sp>
      <p:sp>
        <p:nvSpPr>
          <p:cNvPr id="5" name="Rectangle 1">
            <a:hlinkClick r:id="rId3"/>
          </p:cNvPr>
          <p:cNvSpPr>
            <a:spLocks noChangeArrowheads="1"/>
          </p:cNvSpPr>
          <p:nvPr/>
        </p:nvSpPr>
        <p:spPr bwMode="auto">
          <a:xfrm>
            <a:off x="222885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descr="http://graphics8.nytimes.com/images/2007/11/18/books/siegel-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441" y="1371600"/>
            <a:ext cx="392650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222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baltimoreorgan.com/organ/images/stories/amod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86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ill.ballpaul.net/iaph/main.php?g2_view=core.DownloadItem&amp;g2_itemId=437&amp;g2_serialNumb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88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Hickory” take charge</a:t>
            </a:r>
            <a:endParaRPr lang="en-US" dirty="0"/>
          </a:p>
        </p:txBody>
      </p:sp>
      <p:sp>
        <p:nvSpPr>
          <p:cNvPr id="3" name="Content Placeholder 2"/>
          <p:cNvSpPr>
            <a:spLocks noGrp="1"/>
          </p:cNvSpPr>
          <p:nvPr>
            <p:ph idx="1"/>
          </p:nvPr>
        </p:nvSpPr>
        <p:spPr>
          <a:xfrm>
            <a:off x="4800600" y="1600200"/>
            <a:ext cx="3886200" cy="4525963"/>
          </a:xfrm>
        </p:spPr>
        <p:txBody>
          <a:bodyPr>
            <a:normAutofit fontScale="92500" lnSpcReduction="10000"/>
          </a:bodyPr>
          <a:lstStyle/>
          <a:p>
            <a:pPr marL="0" indent="0">
              <a:buNone/>
            </a:pPr>
            <a:r>
              <a:rPr lang="en-US" dirty="0" smtClean="0"/>
              <a:t>Day 1</a:t>
            </a:r>
          </a:p>
          <a:p>
            <a:r>
              <a:rPr lang="en-US" dirty="0" smtClean="0"/>
              <a:t>Inauguration bash</a:t>
            </a:r>
          </a:p>
          <a:p>
            <a:r>
              <a:rPr lang="en-US" dirty="0" smtClean="0"/>
              <a:t>“Champion of the common man” </a:t>
            </a:r>
          </a:p>
          <a:p>
            <a:pPr lvl="1">
              <a:buFont typeface="Wingdings" pitchFamily="2" charset="2"/>
              <a:buChar char="ü"/>
            </a:pPr>
            <a:r>
              <a:rPr lang="en-US" dirty="0" smtClean="0"/>
              <a:t>Vetoed more bills than all other previous Presidents combined</a:t>
            </a:r>
          </a:p>
          <a:p>
            <a:pPr lvl="1">
              <a:buFont typeface="Wingdings" pitchFamily="2" charset="2"/>
              <a:buChar char="ü"/>
            </a:pPr>
            <a:r>
              <a:rPr lang="en-US" dirty="0" smtClean="0"/>
              <a:t>Example: Maysville Road veto (Kentucky)</a:t>
            </a:r>
            <a:endParaRPr lang="en-US" dirty="0"/>
          </a:p>
        </p:txBody>
      </p:sp>
      <p:pic>
        <p:nvPicPr>
          <p:cNvPr id="5122" name="Picture 2" descr="http://www.ushistory.org/us/images/000078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8276"/>
            <a:ext cx="4876800" cy="435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83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733</Words>
  <Application>Microsoft Office PowerPoint</Application>
  <PresentationFormat>On-screen Show (4:3)</PresentationFormat>
  <Paragraphs>95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Rise of Democracy</vt:lpstr>
      <vt:lpstr>Change in Politics</vt:lpstr>
      <vt:lpstr>Change in Politics Continued</vt:lpstr>
      <vt:lpstr>The Revolution of 1828--The Age of Jackson</vt:lpstr>
      <vt:lpstr>Spoils System</vt:lpstr>
      <vt:lpstr>PowerPoint Presentation</vt:lpstr>
      <vt:lpstr>Election of 1828</vt:lpstr>
      <vt:lpstr>PowerPoint Presentation</vt:lpstr>
      <vt:lpstr>“Young Hickory” take charge</vt:lpstr>
      <vt:lpstr>PowerPoint Presentation</vt:lpstr>
      <vt:lpstr>Peggy Eaton Affair</vt:lpstr>
      <vt:lpstr>PowerPoint Presentation</vt:lpstr>
      <vt:lpstr>Nullification Crisis</vt:lpstr>
      <vt:lpstr>General Jackson responds</vt:lpstr>
      <vt:lpstr>PowerPoint Presentation</vt:lpstr>
      <vt:lpstr>Indian Removal Act</vt:lpstr>
      <vt:lpstr>Outcome</vt:lpstr>
      <vt:lpstr>PowerPoint Presentation</vt:lpstr>
      <vt:lpstr>PowerPoint Presentation</vt:lpstr>
      <vt:lpstr>"The Bank is trying to kill me, Sir, but I shall kill it!"</vt:lpstr>
      <vt:lpstr>Did you know</vt:lpstr>
    </vt:vector>
  </TitlesOfParts>
  <Company>CPPASD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Democracy</dc:title>
  <dc:creator>CPPASD</dc:creator>
  <cp:lastModifiedBy>CPPASD</cp:lastModifiedBy>
  <cp:revision>28</cp:revision>
  <dcterms:created xsi:type="dcterms:W3CDTF">2011-11-04T15:08:19Z</dcterms:created>
  <dcterms:modified xsi:type="dcterms:W3CDTF">2013-11-19T13:12:32Z</dcterms:modified>
</cp:coreProperties>
</file>